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580" r:id="rId3"/>
    <p:sldId id="557" r:id="rId4"/>
    <p:sldId id="575" r:id="rId5"/>
    <p:sldId id="581" r:id="rId6"/>
    <p:sldId id="584" r:id="rId7"/>
    <p:sldId id="582" r:id="rId8"/>
    <p:sldId id="583" r:id="rId9"/>
    <p:sldId id="585" r:id="rId10"/>
    <p:sldId id="586" r:id="rId11"/>
    <p:sldId id="577" r:id="rId12"/>
    <p:sldId id="587" r:id="rId13"/>
    <p:sldId id="567" r:id="rId14"/>
    <p:sldId id="573" r:id="rId15"/>
    <p:sldId id="588" r:id="rId16"/>
    <p:sldId id="589" r:id="rId17"/>
    <p:sldId id="551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9" descr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89100"/>
            <a:ext cx="6858000" cy="34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6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7" descr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914" y="1911350"/>
            <a:ext cx="3035301" cy="30353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Łącznik prosty 9"/>
          <p:cNvSpPr/>
          <p:nvPr/>
        </p:nvSpPr>
        <p:spPr>
          <a:xfrm flipH="1">
            <a:off x="5082209" y="1984375"/>
            <a:ext cx="1" cy="2962276"/>
          </a:xfrm>
          <a:prstGeom prst="line">
            <a:avLst/>
          </a:prstGeom>
          <a:ln w="508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Tekst tytułowy"/>
          <p:cNvSpPr txBox="1">
            <a:spLocks noGrp="1"/>
          </p:cNvSpPr>
          <p:nvPr>
            <p:ph type="title"/>
          </p:nvPr>
        </p:nvSpPr>
        <p:spPr>
          <a:xfrm>
            <a:off x="5582203" y="1947860"/>
            <a:ext cx="5847474" cy="303530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Tekst tytułowy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E02A17-A854-F74B-99F9-D7781131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25E55D-D002-2D46-BD08-EE369D0E1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FD6EAC-ED92-434F-9B94-9310DD49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7E8E-B182-2045-8B3C-F57C7AD39D1B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936EBF-CEA1-1F47-9453-0723C989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94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 descr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8" y="333375"/>
            <a:ext cx="3710257" cy="7790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Łącznik prosty 14"/>
          <p:cNvSpPr/>
          <p:nvPr/>
        </p:nvSpPr>
        <p:spPr>
          <a:xfrm flipH="1">
            <a:off x="9674235" y="335472"/>
            <a:ext cx="2" cy="790068"/>
          </a:xfrm>
          <a:prstGeom prst="line">
            <a:avLst/>
          </a:prstGeom>
          <a:ln w="25400">
            <a:solidFill>
              <a:srgbClr val="006288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" name="pole tekstowe 15"/>
          <p:cNvGrpSpPr/>
          <p:nvPr/>
        </p:nvGrpSpPr>
        <p:grpSpPr>
          <a:xfrm>
            <a:off x="5214027" y="333373"/>
            <a:ext cx="4118956" cy="792167"/>
            <a:chOff x="-1" y="-1"/>
            <a:chExt cx="4118954" cy="792165"/>
          </a:xfrm>
        </p:grpSpPr>
        <p:sp>
          <p:nvSpPr>
            <p:cNvPr id="4" name="Prostokąt"/>
            <p:cNvSpPr/>
            <p:nvPr/>
          </p:nvSpPr>
          <p:spPr>
            <a:xfrm>
              <a:off x="-1" y="-1"/>
              <a:ext cx="4118954" cy="792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r"/>
              <a:endParaRPr/>
            </a:p>
          </p:txBody>
        </p:sp>
        <p:sp>
          <p:nvSpPr>
            <p:cNvPr id="5" name="NAZWA KONFERENCJI…"/>
            <p:cNvSpPr txBox="1"/>
            <p:nvPr/>
          </p:nvSpPr>
          <p:spPr>
            <a:xfrm>
              <a:off x="1361789" y="211415"/>
              <a:ext cx="2757164" cy="369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algn="r">
                <a:defRPr sz="1200">
                  <a:solidFill>
                    <a:srgbClr val="00628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pl-PL" b="1" dirty="0"/>
                <a:t>RADA BIZNESU</a:t>
              </a:r>
              <a:r>
                <a:rPr lang="pl-PL" dirty="0"/>
                <a:t>, Poznań, 15.05.2026 r.</a:t>
              </a:r>
            </a:p>
            <a:p>
              <a:pPr algn="r">
                <a:defRPr sz="1200">
                  <a:solidFill>
                    <a:srgbClr val="00628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/>
            </a:p>
          </p:txBody>
        </p:sp>
      </p:grpSp>
      <p:pic>
        <p:nvPicPr>
          <p:cNvPr id="7" name="PP_WIZ_znak_z_napisem_CMYK.jpg" descr="PP_WIZ_znak_z_napisem_CMY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1350" y="214435"/>
            <a:ext cx="2398412" cy="101697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1</a:t>
            </a:r>
          </a:p>
          <a:p>
            <a:pPr lvl="1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2</a:t>
            </a:r>
          </a:p>
          <a:p>
            <a:pPr lvl="2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3</a:t>
            </a:r>
          </a:p>
          <a:p>
            <a:pPr lvl="3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4</a:t>
            </a:r>
          </a:p>
          <a:p>
            <a:pPr lvl="4"/>
            <a:r>
              <a:rPr dirty="0" err="1"/>
              <a:t>Treść</a:t>
            </a:r>
            <a:r>
              <a:rPr dirty="0"/>
              <a:t> - </a:t>
            </a:r>
            <a:r>
              <a:rPr dirty="0" err="1"/>
              <a:t>poziom</a:t>
            </a:r>
            <a:r>
              <a:rPr dirty="0"/>
              <a:t> 5</a:t>
            </a:r>
          </a:p>
        </p:txBody>
      </p:sp>
      <p:sp>
        <p:nvSpPr>
          <p:cNvPr id="1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628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AA355D7-44DE-8375-C471-0BF854492426}"/>
              </a:ext>
            </a:extLst>
          </p:cNvPr>
          <p:cNvSpPr txBox="1">
            <a:spLocks/>
          </p:cNvSpPr>
          <p:nvPr/>
        </p:nvSpPr>
        <p:spPr>
          <a:xfrm>
            <a:off x="5572043" y="2619850"/>
            <a:ext cx="4923237" cy="1618300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>
              <a:lnSpc>
                <a:spcPct val="100000"/>
              </a:lnSpc>
              <a:spcBef>
                <a:spcPts val="600"/>
              </a:spcBef>
            </a:pPr>
            <a:r>
              <a:rPr lang="pl-PL" sz="3200" dirty="0"/>
              <a:t>Rada Biznesu</a:t>
            </a:r>
            <a:br>
              <a:rPr lang="pl-PL" sz="3200" dirty="0"/>
            </a:br>
            <a:r>
              <a:rPr lang="pl-PL" sz="2800" dirty="0"/>
              <a:t>rok akademicki 2025/2026</a:t>
            </a:r>
            <a:br>
              <a:rPr lang="pl-PL" sz="2800" dirty="0"/>
            </a:br>
            <a:r>
              <a:rPr lang="pl-PL" sz="2800" dirty="0"/>
              <a:t>15.05.2026 r.</a:t>
            </a:r>
            <a:endParaRPr lang="pl-PL" sz="3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659E885-12CA-7347-6B99-674AFA43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2" y="2008060"/>
            <a:ext cx="5024318" cy="284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15F63-F5CB-8A9C-9757-248138C06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FD6C9657-2D23-E7CD-8CAC-396BA67A227C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„Narzędzia wspierające poszukiwanie kompetencji na rynku pracy”, </a:t>
            </a:r>
            <a:br>
              <a:rPr lang="pl-PL" sz="2400" dirty="0"/>
            </a:br>
            <a:r>
              <a:rPr lang="pl-PL" sz="2400" dirty="0"/>
              <a:t>Kościan, 20.11.2025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DB09969-3779-C5C8-92E4-1C65E428F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27" y="2903025"/>
            <a:ext cx="3296480" cy="28113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F2BBC-3FAF-C1D8-20ED-C67F58D7E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9853" y="3828988"/>
            <a:ext cx="4161220" cy="28183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16480B5-F00D-B138-F4FF-F9410CCFD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3657" y="3103520"/>
            <a:ext cx="3799945" cy="311165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4809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B829E-7AF5-313F-3CF5-CAD264EE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043E4D76-77CC-3221-4849-D83485BA301E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„Kompetencje pracowników w budowaniu wizerunku przedsiębiorcy </a:t>
            </a:r>
            <a:br>
              <a:rPr lang="pl-PL" sz="2400" dirty="0"/>
            </a:br>
            <a:r>
              <a:rPr lang="pl-PL" sz="2400" dirty="0"/>
              <a:t>z wykorzystaniem mediów społecznościowych i AI” 12.02.2026 r. WIZ Poznań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735A67AA-F04B-889B-A0CF-600EEC110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32" y="2836362"/>
            <a:ext cx="2405187" cy="30641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CDF26718-A981-759B-4A5B-BCFFE8E4D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065" y="3531444"/>
            <a:ext cx="2687140" cy="32254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B56AFB0F-6C7B-8D45-15B2-9329D6FC7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2261" y="3679205"/>
            <a:ext cx="2687140" cy="29299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633B94C-83B0-E9E6-6B41-4C6EC5238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7163" y="2372544"/>
            <a:ext cx="2687140" cy="23177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4672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72A3-1895-97CD-5501-6E6D35E9A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53B9C07D-9479-896F-6162-074FA5B0B0B0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„Zatrudniać, nie zwalniać-nowoczesne podejście do zarządzania zespołem” </a:t>
            </a:r>
            <a:br>
              <a:rPr lang="pl-PL" sz="2400" dirty="0"/>
            </a:br>
            <a:r>
              <a:rPr lang="pl-PL" sz="2400" dirty="0"/>
              <a:t>- 23 kwietnia 2026 r. panel dyskusyjno-warsztatowy </a:t>
            </a:r>
            <a:br>
              <a:rPr lang="pl-PL" sz="2400" dirty="0"/>
            </a:br>
            <a:r>
              <a:rPr lang="pl-PL" sz="2400" dirty="0"/>
              <a:t>w siedzibie BA Glass Poland Sp. z o.o. w Sierakowie</a:t>
            </a:r>
          </a:p>
          <a:p>
            <a:pPr hangingPunct="1">
              <a:lnSpc>
                <a:spcPct val="100000"/>
              </a:lnSpc>
              <a:spcBef>
                <a:spcPts val="1200"/>
              </a:spcBef>
            </a:pP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9A4B885-C880-C188-C63E-AD62A9E7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146" y="2757277"/>
            <a:ext cx="4412145" cy="355314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2107B80B-FC1B-4487-FC40-3C888C010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408" y="3060098"/>
            <a:ext cx="4939645" cy="29475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689066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19D15-9588-828F-CE07-10A259D4D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>
            <a:extLst>
              <a:ext uri="{FF2B5EF4-FFF2-40B4-BE49-F238E27FC236}">
                <a16:creationId xmlns:a16="http://schemas.microsoft.com/office/drawing/2014/main" id="{2438C830-1707-241C-20A0-D0258C1AAB1C}"/>
              </a:ext>
            </a:extLst>
          </p:cNvPr>
          <p:cNvSpPr/>
          <p:nvPr/>
        </p:nvSpPr>
        <p:spPr>
          <a:xfrm>
            <a:off x="105109" y="1340768"/>
            <a:ext cx="8532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B7B93AC-8C82-AA58-2331-2268DF9937A1}"/>
              </a:ext>
            </a:extLst>
          </p:cNvPr>
          <p:cNvSpPr txBox="1"/>
          <p:nvPr/>
        </p:nvSpPr>
        <p:spPr>
          <a:xfrm>
            <a:off x="579613" y="1340768"/>
            <a:ext cx="110327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</a:rPr>
              <a:t>Kurs przygotowawczy do realizacji doktoratu w trybie eksternistycznym – inauguracja 14.11.2025 r.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D9C19FB-EA3F-1C63-B7A4-7039DBDD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59" y="4021830"/>
            <a:ext cx="3867808" cy="236366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CBC6064-10EE-7E0E-7693-8044AEF7A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753" y="2930626"/>
            <a:ext cx="3084719" cy="21824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7FB1A5D-99D3-EE5F-E9A5-B75F49BE8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859" y="3940404"/>
            <a:ext cx="4481147" cy="24450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505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0754-126C-08CA-E401-3CCB3430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>
            <a:extLst>
              <a:ext uri="{FF2B5EF4-FFF2-40B4-BE49-F238E27FC236}">
                <a16:creationId xmlns:a16="http://schemas.microsoft.com/office/drawing/2014/main" id="{607B8A26-C6A7-7E8D-5358-E66F0620DB04}"/>
              </a:ext>
            </a:extLst>
          </p:cNvPr>
          <p:cNvSpPr/>
          <p:nvPr/>
        </p:nvSpPr>
        <p:spPr>
          <a:xfrm>
            <a:off x="105109" y="1340768"/>
            <a:ext cx="8532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57868F9-898A-2E9E-4AE2-B99E6D37416D}"/>
              </a:ext>
            </a:extLst>
          </p:cNvPr>
          <p:cNvSpPr txBox="1"/>
          <p:nvPr/>
        </p:nvSpPr>
        <p:spPr>
          <a:xfrm>
            <a:off x="579613" y="2305615"/>
            <a:ext cx="1103277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Kompetencje, kwalifikacje i uprawnienia pracowników – możliwości redukcji kosztów dzięki źródłom finansowania szkoleń</a:t>
            </a:r>
          </a:p>
          <a:p>
            <a:pPr algn="ctr"/>
            <a:endParaRPr lang="pl-PL" sz="3600" b="1" dirty="0">
              <a:solidFill>
                <a:schemeClr val="bg1"/>
              </a:solidFill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Marcin Kołodziejczak, Dyrektor Centrum Kształcenia,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Zakład Doskonalenia Zawodowego w Poznaniu</a:t>
            </a:r>
          </a:p>
        </p:txBody>
      </p:sp>
    </p:spTree>
    <p:extLst>
      <p:ext uri="{BB962C8B-B14F-4D97-AF65-F5344CB8AC3E}">
        <p14:creationId xmlns:p14="http://schemas.microsoft.com/office/powerpoint/2010/main" val="389856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97498-A385-7860-C68F-32B2BD30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>
            <a:extLst>
              <a:ext uri="{FF2B5EF4-FFF2-40B4-BE49-F238E27FC236}">
                <a16:creationId xmlns:a16="http://schemas.microsoft.com/office/drawing/2014/main" id="{150AB498-9738-A71F-E39C-872D4AEEDF02}"/>
              </a:ext>
            </a:extLst>
          </p:cNvPr>
          <p:cNvSpPr/>
          <p:nvPr/>
        </p:nvSpPr>
        <p:spPr>
          <a:xfrm>
            <a:off x="105109" y="1340768"/>
            <a:ext cx="8532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A34AB52-C526-57FF-E7B8-8676C2508A63}"/>
              </a:ext>
            </a:extLst>
          </p:cNvPr>
          <p:cNvSpPr txBox="1"/>
          <p:nvPr/>
        </p:nvSpPr>
        <p:spPr>
          <a:xfrm>
            <a:off x="579613" y="2305615"/>
            <a:ext cx="1103277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Organizacja konferencji - 8-9.06.2025 r.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"Data Science for Engineering and Management" </a:t>
            </a:r>
          </a:p>
          <a:p>
            <a:pPr algn="ctr"/>
            <a:endParaRPr lang="pl-PL" sz="3600" b="1" dirty="0">
              <a:solidFill>
                <a:schemeClr val="bg1"/>
              </a:solidFill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Joachim Lisiak, Piotr Osmański </a:t>
            </a:r>
            <a:br>
              <a:rPr lang="pl-PL" sz="3200" dirty="0">
                <a:solidFill>
                  <a:schemeClr val="bg1"/>
                </a:solidFill>
              </a:rPr>
            </a:br>
            <a:r>
              <a:rPr lang="pl-PL" sz="3200" dirty="0">
                <a:solidFill>
                  <a:schemeClr val="bg1"/>
                </a:solidFill>
              </a:rPr>
              <a:t>Data Science w Biznesie 1 rok</a:t>
            </a:r>
          </a:p>
        </p:txBody>
      </p:sp>
    </p:spTree>
    <p:extLst>
      <p:ext uri="{BB962C8B-B14F-4D97-AF65-F5344CB8AC3E}">
        <p14:creationId xmlns:p14="http://schemas.microsoft.com/office/powerpoint/2010/main" val="416759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748D7-6969-E706-0FB0-59CB1B47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>
            <a:extLst>
              <a:ext uri="{FF2B5EF4-FFF2-40B4-BE49-F238E27FC236}">
                <a16:creationId xmlns:a16="http://schemas.microsoft.com/office/drawing/2014/main" id="{72131ABA-5228-4486-282F-5F6463145FEB}"/>
              </a:ext>
            </a:extLst>
          </p:cNvPr>
          <p:cNvSpPr/>
          <p:nvPr/>
        </p:nvSpPr>
        <p:spPr>
          <a:xfrm>
            <a:off x="105109" y="1340768"/>
            <a:ext cx="8532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755D197-B035-66CF-4A4C-9F4E9FC4654F}"/>
              </a:ext>
            </a:extLst>
          </p:cNvPr>
          <p:cNvSpPr txBox="1"/>
          <p:nvPr/>
        </p:nvSpPr>
        <p:spPr>
          <a:xfrm>
            <a:off x="579613" y="2305615"/>
            <a:ext cx="110327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Dyskusja i opiniowanie koncepcji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realizacji Studiów MBA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na Wydziale Inżynierii Zarządzania </a:t>
            </a:r>
          </a:p>
          <a:p>
            <a:pPr algn="ctr"/>
            <a:endParaRPr lang="pl-PL" sz="3600" b="1" dirty="0">
              <a:solidFill>
                <a:schemeClr val="bg1"/>
              </a:solidFill>
            </a:endParaRPr>
          </a:p>
          <a:p>
            <a:pPr algn="ctr"/>
            <a:r>
              <a:rPr lang="pl-PL" sz="3200" dirty="0">
                <a:solidFill>
                  <a:schemeClr val="bg1"/>
                </a:solidFill>
              </a:rPr>
              <a:t>Marcin Butlewski</a:t>
            </a:r>
          </a:p>
        </p:txBody>
      </p:sp>
    </p:spTree>
    <p:extLst>
      <p:ext uri="{BB962C8B-B14F-4D97-AF65-F5344CB8AC3E}">
        <p14:creationId xmlns:p14="http://schemas.microsoft.com/office/powerpoint/2010/main" val="1427354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8892D-3095-6132-3CEC-A44D5C5FE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EC493613-2884-F3E9-FAF9-0209BF4793E4}"/>
              </a:ext>
            </a:extLst>
          </p:cNvPr>
          <p:cNvSpPr txBox="1">
            <a:spLocks/>
          </p:cNvSpPr>
          <p:nvPr/>
        </p:nvSpPr>
        <p:spPr>
          <a:xfrm>
            <a:off x="394028" y="1649335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800" dirty="0"/>
              <a:t>Propozycje działań na najbliższy czas …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800" dirty="0">
                <a:solidFill>
                  <a:schemeClr val="bg1"/>
                </a:solidFill>
              </a:rPr>
              <a:t>Kolejne warsztaty 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800" dirty="0">
                <a:solidFill>
                  <a:schemeClr val="bg1"/>
                </a:solidFill>
              </a:rPr>
              <a:t>Współpraca ze studentami, z kołami naukowymi 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800" dirty="0">
                <a:solidFill>
                  <a:schemeClr val="bg1"/>
                </a:solidFill>
              </a:rPr>
              <a:t>Dyskusja…</a:t>
            </a:r>
          </a:p>
        </p:txBody>
      </p:sp>
    </p:spTree>
    <p:extLst>
      <p:ext uri="{BB962C8B-B14F-4D97-AF65-F5344CB8AC3E}">
        <p14:creationId xmlns:p14="http://schemas.microsoft.com/office/powerpoint/2010/main" val="21491230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6A0B9-8E9E-BCCC-6810-41FED498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4AFE6741-D857-AE23-4946-03DCD7A55A1A}"/>
              </a:ext>
            </a:extLst>
          </p:cNvPr>
          <p:cNvSpPr txBox="1">
            <a:spLocks/>
          </p:cNvSpPr>
          <p:nvPr/>
        </p:nvSpPr>
        <p:spPr>
          <a:xfrm>
            <a:off x="394028" y="1649335"/>
            <a:ext cx="11202716" cy="5015416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3200" dirty="0"/>
              <a:t>Plan spotkania: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</a:pPr>
            <a:endParaRPr lang="pl-PL" sz="3200" dirty="0"/>
          </a:p>
          <a:p>
            <a:pPr marL="358775" indent="-358775"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Oficjalne rozpoczęcie, powitanie, przedstawienie uczestników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Działania w ostatnim czasie w ramach współpracy Biznes - WIZ</a:t>
            </a:r>
          </a:p>
          <a:p>
            <a:pPr marL="179388" indent="-179388"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Prezentacja „Kompetencje, kwalifikacje i uprawnienia pracowników – możliwości redukcji kosztów dzięki źródłom finansowania szkoleń” </a:t>
            </a:r>
          </a:p>
          <a:p>
            <a:pPr marL="179388" indent="-179388"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Informacja „</a:t>
            </a:r>
            <a:r>
              <a:rPr lang="en-US" sz="2000" dirty="0"/>
              <a:t>Organizacja konferencji - 8-9.06.2025 r.</a:t>
            </a:r>
            <a:r>
              <a:rPr lang="pl-PL" sz="2000" dirty="0"/>
              <a:t> </a:t>
            </a:r>
            <a:r>
              <a:rPr lang="en-US" sz="2000" dirty="0"/>
              <a:t>"Data Science for Engineering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en-US" sz="2000" dirty="0"/>
              <a:t>and Management" </a:t>
            </a:r>
            <a:endParaRPr lang="pl-PL" sz="2000" dirty="0"/>
          </a:p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Dyskusja i opiniowanie koncepcji realizacji Studiów MBA na Wydziale Inżynierii Zarządzania 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Propozycje działań na najbliższy czas …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000" dirty="0"/>
              <a:t>- Podsumowanie spotkania   </a:t>
            </a:r>
          </a:p>
        </p:txBody>
      </p:sp>
    </p:spTree>
    <p:extLst>
      <p:ext uri="{BB962C8B-B14F-4D97-AF65-F5344CB8AC3E}">
        <p14:creationId xmlns:p14="http://schemas.microsoft.com/office/powerpoint/2010/main" val="17591687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20765-CA7F-D090-DBE8-33443542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2EC5C39-9079-6539-8F59-4D1982687422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800" dirty="0"/>
              <a:t>Uczestnicy spotkania: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 smtClean="0"/>
              <a:t>AiQ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DHL Parcel Polska sp. z o.o</a:t>
            </a:r>
            <a:r>
              <a:rPr lang="pl-PL" sz="2400" dirty="0" smtClean="0"/>
              <a:t>.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smtClean="0"/>
              <a:t>Franklin </a:t>
            </a:r>
            <a:r>
              <a:rPr lang="pl-PL" sz="2400" dirty="0" err="1" smtClean="0"/>
              <a:t>Templeton</a:t>
            </a:r>
            <a:r>
              <a:rPr lang="pl-PL" sz="2400" dirty="0" smtClean="0"/>
              <a:t> Polska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 smtClean="0"/>
              <a:t>Inmarketing</a:t>
            </a:r>
            <a:r>
              <a:rPr lang="pl-PL" sz="2400" dirty="0" smtClean="0"/>
              <a:t> Agencja marketingowa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Koleje </a:t>
            </a:r>
            <a:r>
              <a:rPr lang="pl-PL" sz="2400" dirty="0" smtClean="0"/>
              <a:t>Wielkopolskie Sp. Z o.o.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Kompania Piwowarska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Reklamowy </a:t>
            </a:r>
            <a:r>
              <a:rPr lang="pl-PL" sz="2400" dirty="0" smtClean="0"/>
              <a:t>Gadżet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4158799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761F-E9AB-4D58-6B30-368BCACAA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BCC8F2E4-2AE2-9164-9C34-F237AA34B2D5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800" dirty="0"/>
              <a:t>Uczestnicy spotkania: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 smtClean="0"/>
              <a:t>Remtor</a:t>
            </a:r>
            <a:r>
              <a:rPr lang="pl-PL" sz="2400" dirty="0" smtClean="0"/>
              <a:t> Sp. Z o.o.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/>
              <a:t>Rhenus</a:t>
            </a:r>
            <a:r>
              <a:rPr lang="pl-PL" sz="2400" dirty="0"/>
              <a:t> </a:t>
            </a:r>
            <a:r>
              <a:rPr lang="pl-PL" sz="2400" dirty="0" err="1"/>
              <a:t>Warehousing</a:t>
            </a:r>
            <a:r>
              <a:rPr lang="pl-PL" sz="2400" dirty="0"/>
              <a:t> Solutions Polska Oddział </a:t>
            </a:r>
            <a:r>
              <a:rPr lang="pl-PL" sz="2400" dirty="0" smtClean="0"/>
              <a:t>Swadzim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 smtClean="0"/>
              <a:t>Szuszyński</a:t>
            </a:r>
            <a:r>
              <a:rPr lang="pl-PL" sz="2400" dirty="0" smtClean="0"/>
              <a:t> Kamińska sp.k.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err="1" smtClean="0"/>
              <a:t>Tax</a:t>
            </a:r>
            <a:r>
              <a:rPr lang="pl-PL" sz="2400" dirty="0" smtClean="0"/>
              <a:t> </a:t>
            </a:r>
            <a:r>
              <a:rPr lang="pl-PL" sz="2400" dirty="0" err="1"/>
              <a:t>Coach</a:t>
            </a:r>
            <a:endParaRPr lang="pl-PL" sz="2400" dirty="0"/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Volkswagen Poznań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/>
              <a:t>Wielkopolski Związek </a:t>
            </a:r>
            <a:r>
              <a:rPr lang="pl-PL" sz="2400" dirty="0" smtClean="0"/>
              <a:t>Pracodawców</a:t>
            </a:r>
          </a:p>
          <a:p>
            <a:pPr marL="457200" indent="-457200" hangingPunct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pl-PL" sz="2400" dirty="0" smtClean="0"/>
              <a:t>Zakład Doskonalenia Zawodowego</a:t>
            </a:r>
            <a:endParaRPr lang="pl-PL" sz="2400" dirty="0"/>
          </a:p>
          <a:p>
            <a:pPr hangingPunct="1">
              <a:lnSpc>
                <a:spcPct val="100000"/>
              </a:lnSpc>
              <a:spcBef>
                <a:spcPts val="1200"/>
              </a:spcBef>
            </a:pP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34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BB680-76E8-9E89-17E6-723AEE60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7AFB023A-5081-9F1B-37F2-107ABA05ADE7}"/>
              </a:ext>
            </a:extLst>
          </p:cNvPr>
          <p:cNvSpPr txBox="1">
            <a:spLocks/>
          </p:cNvSpPr>
          <p:nvPr/>
        </p:nvSpPr>
        <p:spPr>
          <a:xfrm>
            <a:off x="599224" y="2978514"/>
            <a:ext cx="10993552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Współpraca Pracodawców i Wydziału Inżynierii Zarządzania</a:t>
            </a:r>
          </a:p>
          <a:p>
            <a:pPr algn="ctr"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 </a:t>
            </a:r>
          </a:p>
          <a:p>
            <a:pPr algn="ctr"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>
                <a:solidFill>
                  <a:schemeClr val="bg1"/>
                </a:solidFill>
              </a:rPr>
              <a:t>Wybrane wydarzenia 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092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53CDF-AEEA-EF52-03B2-134DA6F5B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BB05CE01-80BF-8CDE-1FBF-7201663AA348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Finał programu </a:t>
            </a:r>
            <a:r>
              <a:rPr lang="pl-PL" sz="2400" dirty="0" err="1"/>
              <a:t>Mind</a:t>
            </a:r>
            <a:r>
              <a:rPr lang="pl-PL" sz="2400" dirty="0"/>
              <a:t> Challenge – 12.12.2025 </a:t>
            </a:r>
            <a:br>
              <a:rPr lang="pl-PL" sz="2400" dirty="0"/>
            </a:br>
            <a:r>
              <a:rPr lang="pl-PL" sz="2000" dirty="0"/>
              <a:t>Uniwersytet im. A. Mickiewicza, Uniwersytet Medyczny w Poznaniu, Politechnika Poznańska (WIZ dr inż. Patrycja Hoffa-Dąbrowska), Uniwersytet Ekonomiczny w Poznaniu, Poznańskie Centrum Superkomputerowo-Sieciowe PCSS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C9927E-E1BC-A1F7-B0DC-2FCFA5BA8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98" y="2921909"/>
            <a:ext cx="6629975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027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E3D37-C38D-7BB4-584F-BAF82686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64EC1115-FEBF-DCB7-AB75-108CC49CA820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AI, </a:t>
            </a:r>
            <a:r>
              <a:rPr lang="pl-PL" sz="2400" dirty="0" err="1"/>
              <a:t>Blockchain</a:t>
            </a:r>
            <a:r>
              <a:rPr lang="pl-PL" sz="2400" dirty="0"/>
              <a:t>, Rynki Kapitałowe – myślisz, że rozumiesz? 13.12.2025 r.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7ABEB27-B72C-8078-4A7C-B7FAC50C4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00" y="1947905"/>
            <a:ext cx="5128572" cy="4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920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31077-B41F-F8F6-DD29-956294A8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E93D9734-1CCE-0F73-6E40-D24DC03606BE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XIV Poznańskie Forum Logistyczne 9-10 kwietnia 2026 r. 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311F37-3B71-0F14-A091-BF8698230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0" y="1908718"/>
            <a:ext cx="5920032" cy="479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287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67691-44A5-886E-509D-391C05F16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1CD80596-8AD2-3E39-0D58-8DE9D8058376}"/>
              </a:ext>
            </a:extLst>
          </p:cNvPr>
          <p:cNvSpPr txBox="1">
            <a:spLocks/>
          </p:cNvSpPr>
          <p:nvPr/>
        </p:nvSpPr>
        <p:spPr>
          <a:xfrm>
            <a:off x="394028" y="1309970"/>
            <a:ext cx="11202716" cy="3223879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628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</a:pPr>
            <a:r>
              <a:rPr lang="pl-PL" sz="2400" dirty="0"/>
              <a:t>„Komunikacja międzypokoleniowa i poszukiwane kompetencje na wielkopolskim rynku” – 8 października 2025 r. WIZ Poznań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1DD9616-D5BE-B5D7-DE4E-EE224862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207" y="3522617"/>
            <a:ext cx="2635071" cy="333538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40EBA7E-0788-03F1-6C5D-E3226978C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464" y="3027460"/>
            <a:ext cx="4339892" cy="319824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FECBF3-FEC5-F985-FA7B-96E73BF2A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867" y="3114601"/>
            <a:ext cx="3069988" cy="26080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A11569-C1FD-A596-D477-68CC43F4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0" y="4229031"/>
            <a:ext cx="2635071" cy="250108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02993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Motyw pakietu Office">
  <a:themeElements>
    <a:clrScheme name="1_Motyw pakietu Office">
      <a:dk1>
        <a:srgbClr val="000000"/>
      </a:dk1>
      <a:lt1>
        <a:srgbClr val="006288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1_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7360</TotalTime>
  <Words>400</Words>
  <Application>Microsoft Office PowerPoint</Application>
  <PresentationFormat>Panoramiczny</PresentationFormat>
  <Paragraphs>51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0" baseType="lpstr">
      <vt:lpstr>Arial</vt:lpstr>
      <vt:lpstr>Calibri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Golinski</dc:creator>
  <cp:lastModifiedBy>Kalina Musiał</cp:lastModifiedBy>
  <cp:revision>28</cp:revision>
  <dcterms:modified xsi:type="dcterms:W3CDTF">2026-05-14T13:06:34Z</dcterms:modified>
</cp:coreProperties>
</file>