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80" r:id="rId5"/>
  </p:sldMasterIdLst>
  <p:notesMasterIdLst>
    <p:notesMasterId r:id="rId84"/>
  </p:notesMasterIdLst>
  <p:sldIdLst>
    <p:sldId id="3622" r:id="rId6"/>
    <p:sldId id="3683" r:id="rId7"/>
    <p:sldId id="3634" r:id="rId8"/>
    <p:sldId id="3687" r:id="rId9"/>
    <p:sldId id="3759" r:id="rId10"/>
    <p:sldId id="3685" r:id="rId11"/>
    <p:sldId id="3769" r:id="rId12"/>
    <p:sldId id="3758" r:id="rId13"/>
    <p:sldId id="3686" r:id="rId14"/>
    <p:sldId id="3760" r:id="rId15"/>
    <p:sldId id="3761" r:id="rId16"/>
    <p:sldId id="3762" r:id="rId17"/>
    <p:sldId id="3646" r:id="rId18"/>
    <p:sldId id="3765" r:id="rId19"/>
    <p:sldId id="3766" r:id="rId20"/>
    <p:sldId id="3770" r:id="rId21"/>
    <p:sldId id="3776" r:id="rId22"/>
    <p:sldId id="3713" r:id="rId23"/>
    <p:sldId id="3772" r:id="rId24"/>
    <p:sldId id="3774" r:id="rId25"/>
    <p:sldId id="3786" r:id="rId26"/>
    <p:sldId id="3717" r:id="rId27"/>
    <p:sldId id="3771" r:id="rId28"/>
    <p:sldId id="3777" r:id="rId29"/>
    <p:sldId id="3780" r:id="rId30"/>
    <p:sldId id="3720" r:id="rId31"/>
    <p:sldId id="3756" r:id="rId32"/>
    <p:sldId id="3799" r:id="rId33"/>
    <p:sldId id="3732" r:id="rId34"/>
    <p:sldId id="3738" r:id="rId35"/>
    <p:sldId id="3721" r:id="rId36"/>
    <p:sldId id="3735" r:id="rId37"/>
    <p:sldId id="3722" r:id="rId38"/>
    <p:sldId id="3746" r:id="rId39"/>
    <p:sldId id="3736" r:id="rId40"/>
    <p:sldId id="3739" r:id="rId41"/>
    <p:sldId id="3654" r:id="rId42"/>
    <p:sldId id="3663" r:id="rId43"/>
    <p:sldId id="3798" r:id="rId44"/>
    <p:sldId id="3725" r:id="rId45"/>
    <p:sldId id="3651" r:id="rId46"/>
    <p:sldId id="3796" r:id="rId47"/>
    <p:sldId id="3727" r:id="rId48"/>
    <p:sldId id="3779" r:id="rId49"/>
    <p:sldId id="3652" r:id="rId50"/>
    <p:sldId id="3728" r:id="rId51"/>
    <p:sldId id="3729" r:id="rId52"/>
    <p:sldId id="3656" r:id="rId53"/>
    <p:sldId id="3740" r:id="rId54"/>
    <p:sldId id="3800" r:id="rId55"/>
    <p:sldId id="3662" r:id="rId56"/>
    <p:sldId id="3733" r:id="rId57"/>
    <p:sldId id="3801" r:id="rId58"/>
    <p:sldId id="3731" r:id="rId59"/>
    <p:sldId id="3802" r:id="rId60"/>
    <p:sldId id="3680" r:id="rId61"/>
    <p:sldId id="3781" r:id="rId62"/>
    <p:sldId id="3782" r:id="rId63"/>
    <p:sldId id="3784" r:id="rId64"/>
    <p:sldId id="3783" r:id="rId65"/>
    <p:sldId id="3734" r:id="rId66"/>
    <p:sldId id="3778" r:id="rId67"/>
    <p:sldId id="3785" r:id="rId68"/>
    <p:sldId id="3797" r:id="rId69"/>
    <p:sldId id="3787" r:id="rId70"/>
    <p:sldId id="3803" r:id="rId71"/>
    <p:sldId id="3744" r:id="rId72"/>
    <p:sldId id="3795" r:id="rId73"/>
    <p:sldId id="3676" r:id="rId74"/>
    <p:sldId id="3677" r:id="rId75"/>
    <p:sldId id="3674" r:id="rId76"/>
    <p:sldId id="3678" r:id="rId77"/>
    <p:sldId id="3788" r:id="rId78"/>
    <p:sldId id="3775" r:id="rId79"/>
    <p:sldId id="3790" r:id="rId80"/>
    <p:sldId id="3791" r:id="rId81"/>
    <p:sldId id="3792" r:id="rId82"/>
    <p:sldId id="257" r:id="rId83"/>
  </p:sldIdLst>
  <p:sldSz cx="12192000" cy="6858000"/>
  <p:notesSz cx="6797675" cy="99250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a" initials="B" lastIdx="12" clrIdx="0">
    <p:extLst>
      <p:ext uri="{19B8F6BF-5375-455C-9EA6-DF929625EA0E}">
        <p15:presenceInfo xmlns:p15="http://schemas.microsoft.com/office/powerpoint/2012/main" userId="32e10757c393ed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6"/>
    <a:srgbClr val="005F86"/>
    <a:srgbClr val="006289"/>
    <a:srgbClr val="006089"/>
    <a:srgbClr val="006389"/>
    <a:srgbClr val="006189"/>
    <a:srgbClr val="005E89"/>
    <a:srgbClr val="005E8C"/>
    <a:srgbClr val="005E80"/>
    <a:srgbClr val="005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58EB6-65AD-4C88-F547-AA3677DD4FBF}" v="289" dt="2025-12-16T10:09:17.215"/>
    <p1510:client id="{5EB65555-C4BE-5202-3A07-437ECA517C78}" v="133" dt="2025-12-16T14:57:53.699"/>
    <p1510:client id="{B61AA4E8-DF7A-ACA4-101A-5BA2F55F2979}" v="13" dt="2025-12-16T09:55:00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microsoft.com/office/2016/11/relationships/changesInfo" Target="changesInfos/changesInfo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n Butlewski" userId="S::marcin.butlewski@put.poznan.pl::a1e84f4b-7658-4f7a-9024-a944bc708571" providerId="AD" clId="Web-{5EB65555-C4BE-5202-3A07-437ECA517C78}"/>
    <pc:docChg chg="delSld modSld">
      <pc:chgData name="Marcin Butlewski" userId="S::marcin.butlewski@put.poznan.pl::a1e84f4b-7658-4f7a-9024-a944bc708571" providerId="AD" clId="Web-{5EB65555-C4BE-5202-3A07-437ECA517C78}" dt="2025-12-16T14:57:53.699" v="104" actId="1076"/>
      <pc:docMkLst>
        <pc:docMk/>
      </pc:docMkLst>
      <pc:sldChg chg="delSp">
        <pc:chgData name="Marcin Butlewski" userId="S::marcin.butlewski@put.poznan.pl::a1e84f4b-7658-4f7a-9024-a944bc708571" providerId="AD" clId="Web-{5EB65555-C4BE-5202-3A07-437ECA517C78}" dt="2025-12-16T14:43:48.959" v="85"/>
        <pc:sldMkLst>
          <pc:docMk/>
          <pc:sldMk cId="4144613074" sldId="3685"/>
        </pc:sldMkLst>
      </pc:sldChg>
      <pc:sldChg chg="addSp delSp modSp">
        <pc:chgData name="Marcin Butlewski" userId="S::marcin.butlewski@put.poznan.pl::a1e84f4b-7658-4f7a-9024-a944bc708571" providerId="AD" clId="Web-{5EB65555-C4BE-5202-3A07-437ECA517C78}" dt="2025-12-16T14:43:52.662" v="86"/>
        <pc:sldMkLst>
          <pc:docMk/>
          <pc:sldMk cId="180396583" sldId="3759"/>
        </pc:sldMkLst>
        <pc:spChg chg="mod">
          <ac:chgData name="Marcin Butlewski" userId="S::marcin.butlewski@put.poznan.pl::a1e84f4b-7658-4f7a-9024-a944bc708571" providerId="AD" clId="Web-{5EB65555-C4BE-5202-3A07-437ECA517C78}" dt="2025-12-16T14:43:10.818" v="57" actId="20577"/>
          <ac:spMkLst>
            <pc:docMk/>
            <pc:sldMk cId="180396583" sldId="3759"/>
            <ac:spMk id="5" creationId="{8A4DE059-A0C0-C3CD-2EC8-5AEF5CC53151}"/>
          </ac:spMkLst>
        </pc:spChg>
        <pc:graphicFrameChg chg="add del">
          <ac:chgData name="Marcin Butlewski" userId="S::marcin.butlewski@put.poznan.pl::a1e84f4b-7658-4f7a-9024-a944bc708571" providerId="AD" clId="Web-{5EB65555-C4BE-5202-3A07-437ECA517C78}" dt="2025-12-16T14:43:18.350" v="67"/>
          <ac:graphicFrameMkLst>
            <pc:docMk/>
            <pc:sldMk cId="180396583" sldId="3759"/>
            <ac:graphicFrameMk id="4" creationId="{B4BB6D11-3081-4351-AD66-DAC9D1E4CF78}"/>
          </ac:graphicFrameMkLst>
        </pc:graphicFrameChg>
      </pc:sldChg>
      <pc:sldChg chg="addSp modSp">
        <pc:chgData name="Marcin Butlewski" userId="S::marcin.butlewski@put.poznan.pl::a1e84f4b-7658-4f7a-9024-a944bc708571" providerId="AD" clId="Web-{5EB65555-C4BE-5202-3A07-437ECA517C78}" dt="2025-12-16T14:57:53.699" v="104" actId="1076"/>
        <pc:sldMkLst>
          <pc:docMk/>
          <pc:sldMk cId="3815781423" sldId="3780"/>
        </pc:sldMkLst>
        <pc:spChg chg="add mod">
          <ac:chgData name="Marcin Butlewski" userId="S::marcin.butlewski@put.poznan.pl::a1e84f4b-7658-4f7a-9024-a944bc708571" providerId="AD" clId="Web-{5EB65555-C4BE-5202-3A07-437ECA517C78}" dt="2025-12-16T14:57:49.887" v="103" actId="1076"/>
          <ac:spMkLst>
            <pc:docMk/>
            <pc:sldMk cId="3815781423" sldId="3780"/>
            <ac:spMk id="2" creationId="{F27DD897-E369-ABA0-4B58-932EE55FB1DF}"/>
          </ac:spMkLst>
        </pc:spChg>
        <pc:spChg chg="add mod">
          <ac:chgData name="Marcin Butlewski" userId="S::marcin.butlewski@put.poznan.pl::a1e84f4b-7658-4f7a-9024-a944bc708571" providerId="AD" clId="Web-{5EB65555-C4BE-5202-3A07-437ECA517C78}" dt="2025-12-16T14:57:37.355" v="100" actId="1076"/>
          <ac:spMkLst>
            <pc:docMk/>
            <pc:sldMk cId="3815781423" sldId="3780"/>
            <ac:spMk id="3" creationId="{D9BA06B1-FEC7-578C-8E57-439A264E6595}"/>
          </ac:spMkLst>
        </pc:spChg>
        <pc:picChg chg="mod">
          <ac:chgData name="Marcin Butlewski" userId="S::marcin.butlewski@put.poznan.pl::a1e84f4b-7658-4f7a-9024-a944bc708571" providerId="AD" clId="Web-{5EB65555-C4BE-5202-3A07-437ECA517C78}" dt="2025-12-16T14:57:53.699" v="104" actId="1076"/>
          <ac:picMkLst>
            <pc:docMk/>
            <pc:sldMk cId="3815781423" sldId="3780"/>
            <ac:picMk id="5" creationId="{3C9A51DC-9149-0EE1-86A7-BCF45ADEFAD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utpoznanpl-my.sharepoint.com/personal/marcin_butlewski_put_poznan_pl/Documents/DocBOX-MB/__DZIEK-AKCJE/_SEMINARIA_WIZ/2025_12_SEMINARIUM_PODSUMOW/Wyniki%2002.12.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utpoznanpl-my.sharepoint.com/personal/marcin_butlewski_put_poznan_pl/Documents/DocBOX-MB/__DZIEK-AKCJE/_SEMINARIA_WIZ/2025_12_SEMINARIUM_PODSUMOW/Wyniki%2002.12.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utpoznanpl-my.sharepoint.com/personal/marcin_butlewski_put_poznan_pl/Documents/DocBOX-MB/__DZIEK-AKCJE/_SEMINARIA_WIZ/2025_12_SEMINARIUM_PODSUMOW/Projekty%20zako&#324;czone%20i%20w%20toku%2012_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utpoznanpl-my.sharepoint.com/personal/marcin_butlewski_put_poznan_pl/Documents/Pulpit/DownloadSS/zlecenia%20do%20slajdu%20-%20popr.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utpoznanpl-my.sharepoint.com/personal/marcin_butlewski_put_poznan_pl/Documents/Pulpit/DownloadSS/zlecenia%20do%20slajdu%20-%20popr.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</a:t>
            </a:r>
            <a:r>
              <a:rPr lang="pl-PL" baseline="0"/>
              <a:t>ublikacje 2025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Arkusz2!$A$7</c:f>
              <c:strCache>
                <c:ptCount val="1"/>
                <c:pt idx="0">
                  <c:v>b2025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Arkusz2!$B$7:$D$7</c:f>
              <c:numCache>
                <c:formatCode>0.00</c:formatCode>
                <c:ptCount val="3"/>
                <c:pt idx="0">
                  <c:v>13.696915218235873</c:v>
                </c:pt>
                <c:pt idx="1">
                  <c:v>19.979511610042927</c:v>
                </c:pt>
                <c:pt idx="2">
                  <c:v>9.0404401145198836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7F-4946-9FA1-45D396413412}"/>
            </c:ext>
          </c:extLst>
        </c:ser>
        <c:ser>
          <c:idx val="1"/>
          <c:order val="1"/>
          <c:tx>
            <c:strRef>
              <c:f>Arkusz2!$A$8</c:f>
              <c:strCache>
                <c:ptCount val="1"/>
                <c:pt idx="0">
                  <c:v>l2025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Arkusz2!$B$8:$D$8</c:f>
              <c:numCache>
                <c:formatCode>0.00</c:formatCode>
                <c:ptCount val="3"/>
                <c:pt idx="0">
                  <c:v>9.6020165090124223</c:v>
                </c:pt>
                <c:pt idx="1">
                  <c:v>11.934286964637232</c:v>
                </c:pt>
                <c:pt idx="2">
                  <c:v>6.2440169358562922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7F-4946-9FA1-45D396413412}"/>
            </c:ext>
          </c:extLst>
        </c:ser>
        <c:ser>
          <c:idx val="2"/>
          <c:order val="2"/>
          <c:tx>
            <c:strRef>
              <c:f>Arkusz2!$A$9</c:f>
              <c:strCache>
                <c:ptCount val="1"/>
                <c:pt idx="0">
                  <c:v>z2025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Arkusz2!$B$9:$D$9</c:f>
              <c:numCache>
                <c:formatCode>0.00</c:formatCode>
                <c:ptCount val="3"/>
                <c:pt idx="0">
                  <c:v>6.5301352189924735</c:v>
                </c:pt>
                <c:pt idx="1">
                  <c:v>16.617790383709504</c:v>
                </c:pt>
                <c:pt idx="2">
                  <c:v>3.2071067811865479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7F-4946-9FA1-45D396413412}"/>
            </c:ext>
          </c:extLst>
        </c:ser>
        <c:ser>
          <c:idx val="3"/>
          <c:order val="3"/>
          <c:tx>
            <c:strRef>
              <c:f>Arkusz2!$A$10</c:f>
              <c:strCache>
                <c:ptCount val="1"/>
                <c:pt idx="0">
                  <c:v>WIZ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Arkusz2!$B$10:$D$10</c:f>
              <c:numCache>
                <c:formatCode>0.00</c:formatCode>
                <c:ptCount val="3"/>
                <c:pt idx="0">
                  <c:v>29.829066946240768</c:v>
                </c:pt>
                <c:pt idx="1">
                  <c:v>48.531588958389662</c:v>
                </c:pt>
                <c:pt idx="2">
                  <c:v>18.491563831562722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7F-4946-9FA1-45D396413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362528"/>
        <c:axId val="112370208"/>
      </c:barChart>
      <c:catAx>
        <c:axId val="11236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370208"/>
        <c:crosses val="autoZero"/>
        <c:auto val="1"/>
        <c:lblAlgn val="ctr"/>
        <c:lblOffset val="100"/>
        <c:noMultiLvlLbl val="0"/>
      </c:catAx>
      <c:valAx>
        <c:axId val="11237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36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Wszystkie</a:t>
            </a:r>
            <a:r>
              <a:rPr lang="pl-PL" baseline="0"/>
              <a:t> publikacje 2022-2025</a:t>
            </a:r>
            <a:endParaRPr lang="pl-PL"/>
          </a:p>
        </c:rich>
      </c:tx>
      <c:layout>
        <c:manualLayout>
          <c:xMode val="edge"/>
          <c:yMode val="edge"/>
          <c:x val="0.76785907571985557"/>
          <c:y val="1.535920896445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Arkusz2!$A$2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Arkusz2!$B$2:$D$2</c:f>
              <c:numCache>
                <c:formatCode>0.00</c:formatCode>
                <c:ptCount val="3"/>
                <c:pt idx="0">
                  <c:v>69.175906178515646</c:v>
                </c:pt>
                <c:pt idx="1">
                  <c:v>129.03560408892193</c:v>
                </c:pt>
                <c:pt idx="2">
                  <c:v>37.436722276696329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5-46BA-A93E-0093C2CB6AC4}"/>
            </c:ext>
          </c:extLst>
        </c:ser>
        <c:ser>
          <c:idx val="1"/>
          <c:order val="1"/>
          <c:tx>
            <c:strRef>
              <c:f>Arkusz2!$A$3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Arkusz2!$B$3:$D$3</c:f>
              <c:numCache>
                <c:formatCode>0.00</c:formatCode>
                <c:ptCount val="3"/>
                <c:pt idx="0">
                  <c:v>38.600059430137577</c:v>
                </c:pt>
                <c:pt idx="1">
                  <c:v>95.886445505241866</c:v>
                </c:pt>
                <c:pt idx="2">
                  <c:v>30.82136720504591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95-46BA-A93E-0093C2CB6AC4}"/>
            </c:ext>
          </c:extLst>
        </c:ser>
        <c:ser>
          <c:idx val="2"/>
          <c:order val="2"/>
          <c:tx>
            <c:strRef>
              <c:f>Arkusz2!$A$4</c:f>
              <c:strCache>
                <c:ptCount val="1"/>
                <c:pt idx="0">
                  <c:v>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Arkusz2!$B$4:$D$4</c:f>
              <c:numCache>
                <c:formatCode>0.00</c:formatCode>
                <c:ptCount val="3"/>
                <c:pt idx="0">
                  <c:v>17.212929581911446</c:v>
                </c:pt>
                <c:pt idx="1">
                  <c:v>71.991626167248569</c:v>
                </c:pt>
                <c:pt idx="2">
                  <c:v>17.604483591154029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95-46BA-A93E-0093C2CB6AC4}"/>
            </c:ext>
          </c:extLst>
        </c:ser>
        <c:ser>
          <c:idx val="3"/>
          <c:order val="3"/>
          <c:tx>
            <c:strRef>
              <c:f>Arkusz2!$A$5</c:f>
              <c:strCache>
                <c:ptCount val="1"/>
                <c:pt idx="0">
                  <c:v>WIZ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Arkusz2!$B$1:$D$1</c:f>
              <c:strCache>
                <c:ptCount val="3"/>
                <c:pt idx="0">
                  <c:v>40 i mniej</c:v>
                </c:pt>
                <c:pt idx="1">
                  <c:v>70-100</c:v>
                </c:pt>
                <c:pt idx="2">
                  <c:v>120+</c:v>
                </c:pt>
              </c:strCache>
            </c:strRef>
          </c:cat>
          <c:val>
            <c:numRef>
              <c:f>Arkusz2!$B$5:$D$5</c:f>
              <c:numCache>
                <c:formatCode>0.00</c:formatCode>
                <c:ptCount val="3"/>
                <c:pt idx="0">
                  <c:v>124.98889519056468</c:v>
                </c:pt>
                <c:pt idx="1">
                  <c:v>296.91367576141238</c:v>
                </c:pt>
                <c:pt idx="2">
                  <c:v>85.862573072896282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95-46BA-A93E-0093C2CB6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362528"/>
        <c:axId val="112370208"/>
      </c:barChart>
      <c:catAx>
        <c:axId val="11236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370208"/>
        <c:crosses val="autoZero"/>
        <c:auto val="1"/>
        <c:lblAlgn val="ctr"/>
        <c:lblOffset val="100"/>
        <c:noMultiLvlLbl val="0"/>
      </c:catAx>
      <c:valAx>
        <c:axId val="11237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36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99865024973026"/>
          <c:y val="2.5174532619643763E-2"/>
          <c:w val="0.72126508648926513"/>
          <c:h val="0.930594394503137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Arkusz2!$A$1:$A$21</c:f>
              <c:strCache>
                <c:ptCount val="21"/>
                <c:pt idx="0">
                  <c:v>Zarządzanie wartościami niematerialnymi</c:v>
                </c:pt>
                <c:pt idx="1">
                  <c:v>Studia krytyczne w Naukach o Zarządzaniu</c:v>
                </c:pt>
                <c:pt idx="2">
                  <c:v>Zarządzanie publiczne i NGO</c:v>
                </c:pt>
                <c:pt idx="3">
                  <c:v>Metodologia Nauk o Zarządzaniu</c:v>
                </c:pt>
                <c:pt idx="4">
                  <c:v>Zarządzanie finansami przedsiębiorstw</c:v>
                </c:pt>
                <c:pt idx="5">
                  <c:v>Zarządzanie marketingiem</c:v>
                </c:pt>
                <c:pt idx="6">
                  <c:v>Zarządzanie organizacjami gospodarczymi</c:v>
                </c:pt>
                <c:pt idx="7">
                  <c:v>Zarządzanie usługami</c:v>
                </c:pt>
                <c:pt idx="8">
                  <c:v>Teoria Organizacji i Zarządzania</c:v>
                </c:pt>
                <c:pt idx="9">
                  <c:v>Zarządzanie strategiczne</c:v>
                </c:pt>
                <c:pt idx="10">
                  <c:v>Zarządzanie projektami</c:v>
                </c:pt>
                <c:pt idx="11">
                  <c:v>Zarządzanie jakością</c:v>
                </c:pt>
                <c:pt idx="12">
                  <c:v>Zarządzanie innowacjami</c:v>
                </c:pt>
                <c:pt idx="13">
                  <c:v>Zarządzanie wiedzą i informacją</c:v>
                </c:pt>
                <c:pt idx="14">
                  <c:v>Przedsiębiorczość</c:v>
                </c:pt>
                <c:pt idx="15">
                  <c:v>Zachowania organizacyjne</c:v>
                </c:pt>
                <c:pt idx="16">
                  <c:v>Zarządzanie logistyką</c:v>
                </c:pt>
                <c:pt idx="17">
                  <c:v>Zarządzanie produkcją i technologią</c:v>
                </c:pt>
                <c:pt idx="18">
                  <c:v>Wspomaganie decyzji menedżerskich</c:v>
                </c:pt>
                <c:pt idx="19">
                  <c:v>Zarządzanie zasobami ludzkimi</c:v>
                </c:pt>
                <c:pt idx="20">
                  <c:v>Zarządzanie procesami</c:v>
                </c:pt>
              </c:strCache>
            </c:strRef>
          </c:cat>
          <c:val>
            <c:numRef>
              <c:f>Arkusz2!$B$1:$B$21</c:f>
              <c:numCache>
                <c:formatCode>General</c:formatCode>
                <c:ptCount val="21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6</c:v>
                </c:pt>
                <c:pt idx="9">
                  <c:v>8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14</c:v>
                </c:pt>
                <c:pt idx="14">
                  <c:v>15</c:v>
                </c:pt>
                <c:pt idx="15">
                  <c:v>15</c:v>
                </c:pt>
                <c:pt idx="16">
                  <c:v>16</c:v>
                </c:pt>
                <c:pt idx="17">
                  <c:v>18</c:v>
                </c:pt>
                <c:pt idx="18">
                  <c:v>21</c:v>
                </c:pt>
                <c:pt idx="19">
                  <c:v>25</c:v>
                </c:pt>
                <c:pt idx="2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5-4F49-8080-7580198CF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45678800"/>
        <c:axId val="1745687440"/>
      </c:barChart>
      <c:catAx>
        <c:axId val="174567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5687440"/>
        <c:crosses val="autoZero"/>
        <c:auto val="1"/>
        <c:lblAlgn val="ctr"/>
        <c:lblOffset val="100"/>
        <c:noMultiLvlLbl val="0"/>
      </c:catAx>
      <c:valAx>
        <c:axId val="1745687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4567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2038520007828E-2"/>
          <c:y val="1.4950699449682232E-2"/>
          <c:w val="0.8910003973543178"/>
          <c:h val="0.863359758988423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Arkusz1!$D$26:$D$32</c:f>
              <c:numCache>
                <c:formatCode>0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Arkusz1!$E$26:$E$32</c:f>
              <c:numCache>
                <c:formatCode>#\ ##0.00\ "zł"</c:formatCode>
                <c:ptCount val="7"/>
                <c:pt idx="0">
                  <c:v>1325734.5</c:v>
                </c:pt>
                <c:pt idx="1">
                  <c:v>6787</c:v>
                </c:pt>
                <c:pt idx="2">
                  <c:v>876019</c:v>
                </c:pt>
                <c:pt idx="3">
                  <c:v>2243738.64</c:v>
                </c:pt>
                <c:pt idx="4">
                  <c:v>243963</c:v>
                </c:pt>
                <c:pt idx="5">
                  <c:v>881550</c:v>
                </c:pt>
                <c:pt idx="6">
                  <c:v>2844848.3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3-4BB4-AD96-DD81A89B0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554192"/>
        <c:axId val="139558032"/>
      </c:barChart>
      <c:catAx>
        <c:axId val="1395541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9558032"/>
        <c:crosses val="autoZero"/>
        <c:auto val="1"/>
        <c:lblAlgn val="ctr"/>
        <c:lblOffset val="100"/>
        <c:noMultiLvlLbl val="0"/>
      </c:catAx>
      <c:valAx>
        <c:axId val="13955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955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Przychody z tytułu zleceń PRJG i PoIitechnika Innowacje - cały Wydział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8.2048410946293324E-2"/>
          <c:y val="0.11816650642189963"/>
          <c:w val="0.91395404885245934"/>
          <c:h val="0.714254800472357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Arkusz1!$A$4:$A$8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Arkusz1!$B$4:$B$8</c:f>
              <c:numCache>
                <c:formatCode>0.00</c:formatCode>
                <c:ptCount val="5"/>
                <c:pt idx="0">
                  <c:v>137492</c:v>
                </c:pt>
                <c:pt idx="1">
                  <c:v>107390</c:v>
                </c:pt>
                <c:pt idx="2">
                  <c:v>525933</c:v>
                </c:pt>
                <c:pt idx="3">
                  <c:v>430040</c:v>
                </c:pt>
                <c:pt idx="4">
                  <c:v>645566.56000000006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1-44BF-ABC4-53D5DF39F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084536"/>
        <c:axId val="402081584"/>
      </c:barChart>
      <c:catAx>
        <c:axId val="40208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2081584"/>
        <c:crosses val="autoZero"/>
        <c:auto val="1"/>
        <c:lblAlgn val="ctr"/>
        <c:lblOffset val="100"/>
        <c:noMultiLvlLbl val="0"/>
      </c:catAx>
      <c:valAx>
        <c:axId val="40208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2084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Przychody z tytułu zleceń PRJG i Politechnika</a:t>
            </a:r>
            <a:r>
              <a:rPr lang="pl-PL" baseline="0"/>
              <a:t> Innowacje - instytuty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0934633652436515E-2"/>
          <c:y val="0.11631656354700044"/>
          <c:w val="0.93579143914360463"/>
          <c:h val="0.76469504630507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Arkusz1!$A$25</c:f>
              <c:strCache>
                <c:ptCount val="1"/>
                <c:pt idx="0">
                  <c:v>IIBiJ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Arkusz1!$B$24:$F$24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Arkusz1!$B$25:$F$25</c:f>
              <c:numCache>
                <c:formatCode>0.00</c:formatCode>
                <c:ptCount val="5"/>
                <c:pt idx="0" formatCode="General">
                  <c:v>29992</c:v>
                </c:pt>
                <c:pt idx="1">
                  <c:v>28550</c:v>
                </c:pt>
                <c:pt idx="2">
                  <c:v>394733</c:v>
                </c:pt>
                <c:pt idx="3">
                  <c:v>24000</c:v>
                </c:pt>
                <c:pt idx="4">
                  <c:v>307841.56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A0-401F-B6FA-66C44E74EE81}"/>
            </c:ext>
          </c:extLst>
        </c:ser>
        <c:ser>
          <c:idx val="1"/>
          <c:order val="1"/>
          <c:tx>
            <c:strRef>
              <c:f>Arkusz1!$A$26</c:f>
              <c:strCache>
                <c:ptCount val="1"/>
                <c:pt idx="0">
                  <c:v>IL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Arkusz1!$B$24:$F$24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Arkusz1!$B$26:$F$26</c:f>
              <c:numCache>
                <c:formatCode>0.00</c:formatCode>
                <c:ptCount val="5"/>
                <c:pt idx="0" formatCode="General">
                  <c:v>107500</c:v>
                </c:pt>
                <c:pt idx="1">
                  <c:v>78840</c:v>
                </c:pt>
                <c:pt idx="2">
                  <c:v>131200</c:v>
                </c:pt>
                <c:pt idx="3">
                  <c:v>217640</c:v>
                </c:pt>
                <c:pt idx="4">
                  <c:v>337725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A0-401F-B6FA-66C44E74EE81}"/>
            </c:ext>
          </c:extLst>
        </c:ser>
        <c:ser>
          <c:idx val="2"/>
          <c:order val="2"/>
          <c:tx>
            <c:strRef>
              <c:f>Arkusz1!$A$27</c:f>
              <c:strCache>
                <c:ptCount val="1"/>
                <c:pt idx="0">
                  <c:v>IZiSI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Arkusz1!$B$24:$F$24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Arkusz1!$B$27:$F$27</c:f>
              <c:numCache>
                <c:formatCode>General</c:formatCode>
                <c:ptCount val="5"/>
                <c:pt idx="3" formatCode="0.00">
                  <c:v>188400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A0-401F-B6FA-66C44E74E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056656"/>
        <c:axId val="402061576"/>
      </c:barChart>
      <c:catAx>
        <c:axId val="40205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2061576"/>
        <c:crosses val="autoZero"/>
        <c:auto val="1"/>
        <c:lblAlgn val="ctr"/>
        <c:lblOffset val="100"/>
        <c:noMultiLvlLbl val="0"/>
      </c:catAx>
      <c:valAx>
        <c:axId val="40206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205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809120641754923E-2"/>
          <c:y val="0.19166355529742707"/>
          <c:w val="0.18833916375778892"/>
          <c:h val="8.7042036080030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6B579-55CA-4314-8E2F-3802F5489037}" type="datetimeFigureOut">
              <a:rPr lang="pl-PL" smtClean="0"/>
              <a:t>18.12.2025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9F39E-BB73-46DB-A4B8-28ACFAB44D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50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9F39E-BB73-46DB-A4B8-28ACFAB44D8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6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3302-F435-536B-638B-ED26FE320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1D2AF83-A3B5-B84C-719A-2C8F323DF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5E2F1B-0650-808C-07B9-446D87CDE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A52583-A0C3-53C2-5323-7240BEDA7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9F39E-BB73-46DB-A4B8-28ACFAB44D8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4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ABAB-292C-FB4F-7F35-60DBC997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DE92E6B-DB83-B153-AC83-2B75A9613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5C52306-46AB-A15E-1F10-6B43ED993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DCFC61-86A7-684E-C6D4-6BBA3ADC9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9F39E-BB73-46DB-A4B8-28ACFAB44D84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14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9F39E-BB73-46DB-A4B8-28ACFAB44D84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9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9F39E-BB73-46DB-A4B8-28ACFAB44D84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43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63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F0E2E-56AE-4AC3-957F-7AB1F3340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23F309-6A78-4ECE-A827-122B8B7D2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23567B-7F88-450D-AA90-0D414C98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E140-BDCE-4F7D-8A46-4BABD98EE41C}" type="datetimeFigureOut">
              <a:rPr lang="pl-PL" smtClean="0"/>
              <a:t>18.12.2025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48F050-6B8A-4D2F-A199-A1CFD57F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0D9251-D45D-4F0A-AF7C-D8E94A0E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F5DD-1BFF-4ABC-9200-1930E1EF9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384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OWY CIE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ytuł"/>
          <p:cNvSpPr txBox="1">
            <a:spLocks noGrp="1"/>
          </p:cNvSpPr>
          <p:nvPr>
            <p:ph type="title" hasCustomPrompt="1"/>
          </p:nvPr>
        </p:nvSpPr>
        <p:spPr>
          <a:xfrm>
            <a:off x="5582203" y="1947860"/>
            <a:ext cx="5847474" cy="30353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Tytuł</a:t>
            </a:r>
          </a:p>
        </p:txBody>
      </p:sp>
      <p:pic>
        <p:nvPicPr>
          <p:cNvPr id="37" name="Obraz 3" descr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14" y="1911350"/>
            <a:ext cx="3035301" cy="303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Łącznik prosty 4"/>
          <p:cNvSpPr/>
          <p:nvPr/>
        </p:nvSpPr>
        <p:spPr>
          <a:xfrm flipH="1">
            <a:off x="5082209" y="1984375"/>
            <a:ext cx="1" cy="2962276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03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333375"/>
            <a:ext cx="3710257" cy="7790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Łącznik prosty 14"/>
          <p:cNvSpPr/>
          <p:nvPr/>
        </p:nvSpPr>
        <p:spPr>
          <a:xfrm flipH="1">
            <a:off x="9674235" y="335472"/>
            <a:ext cx="2" cy="790068"/>
          </a:xfrm>
          <a:prstGeom prst="line">
            <a:avLst/>
          </a:prstGeom>
          <a:ln w="25400">
            <a:solidFill>
              <a:srgbClr val="00628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" name="pole tekstowe 15"/>
          <p:cNvGrpSpPr/>
          <p:nvPr userDrawn="1"/>
        </p:nvGrpSpPr>
        <p:grpSpPr>
          <a:xfrm>
            <a:off x="4984307" y="333373"/>
            <a:ext cx="4578395" cy="792167"/>
            <a:chOff x="-229721" y="-1"/>
            <a:chExt cx="4578393" cy="792165"/>
          </a:xfrm>
        </p:grpSpPr>
        <p:sp>
          <p:nvSpPr>
            <p:cNvPr id="4" name="Prostokąt"/>
            <p:cNvSpPr/>
            <p:nvPr/>
          </p:nvSpPr>
          <p:spPr>
            <a:xfrm>
              <a:off x="-1" y="-1"/>
              <a:ext cx="4118954" cy="792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5" name="NAZWA KONFERENCJI…"/>
            <p:cNvSpPr txBox="1"/>
            <p:nvPr userDrawn="1"/>
          </p:nvSpPr>
          <p:spPr>
            <a:xfrm>
              <a:off x="-229721" y="297212"/>
              <a:ext cx="457839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marL="0" lvl="1" algn="ctr">
                <a:defRPr/>
              </a:pPr>
              <a:r>
                <a:rPr lang="pl-PL" sz="1200" b="1" kern="0">
                  <a:solidFill>
                    <a:srgbClr val="00628A"/>
                  </a:solidFill>
                </a:rPr>
                <a:t>Podsumowujące Seminarium świąteczne WIZ  - 9 grudnia 2025 r.</a:t>
              </a:r>
              <a:endParaRPr lang="en-US"/>
            </a:p>
          </p:txBody>
        </p:sp>
      </p:grpSp>
      <p:pic>
        <p:nvPicPr>
          <p:cNvPr id="7" name="PP_WIZ_znak_z_napisem_CMYK.jpg" descr="PP_WIZ_znak_z_napisem_CMY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350" y="214435"/>
            <a:ext cx="2398412" cy="101697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27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4" r:id="rId2"/>
  </p:sldLayoutIdLs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5" descr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63" y="1689100"/>
            <a:ext cx="7400274" cy="34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Tekst tytułowy</a:t>
            </a:r>
          </a:p>
        </p:txBody>
      </p:sp>
      <p:sp>
        <p:nvSpPr>
          <p:cNvPr id="4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6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wiz.put.poznan.p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em.put.poznan.pl/wiz-kalendarz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ytuł 3"/>
          <p:cNvSpPr txBox="1">
            <a:spLocks noGrp="1"/>
          </p:cNvSpPr>
          <p:nvPr>
            <p:ph type="title"/>
          </p:nvPr>
        </p:nvSpPr>
        <p:spPr>
          <a:xfrm>
            <a:off x="5077158" y="1947860"/>
            <a:ext cx="7114518" cy="3035302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pl-PL" sz="4000" b="1" kern="1200">
                <a:solidFill>
                  <a:prstClr val="white"/>
                </a:solidFill>
                <a:latin typeface="Calibri"/>
                <a:cs typeface="Calibri"/>
              </a:rPr>
              <a:t>Wydział Inżynierii Zarządzania</a:t>
            </a:r>
            <a:br>
              <a:rPr lang="pl-PL" b="1" kern="12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b="1" kern="1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b="1" kern="1200">
                <a:solidFill>
                  <a:prstClr val="white"/>
                </a:solidFill>
                <a:latin typeface="Calibri"/>
                <a:cs typeface="Calibri"/>
              </a:rPr>
              <a:t>podsumowanie roku 2025</a:t>
            </a:r>
            <a:br>
              <a:rPr lang="pl-PL" b="1" kern="12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427939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FC7924FF-7133-8EDD-752F-88E41194C6EC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Monografie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AA6AA86-030A-2D33-A69B-E6B7733A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052" y="2378468"/>
            <a:ext cx="1875955" cy="2745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A4A87F1-93DB-E4DC-FC8E-F4A6D425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55" y="2378468"/>
            <a:ext cx="1832550" cy="2755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70709098-579F-1B4A-4D7F-03EBDAD7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053" y="2378468"/>
            <a:ext cx="1813616" cy="2764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70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FC7924FF-7133-8EDD-752F-88E41194C6EC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Deklarowane subdyscypliny </a:t>
            </a:r>
            <a:r>
              <a:rPr lang="pl-PL" sz="2400" b="1" err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NoZiJ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52AB301E-D5A9-D04B-8070-58E3DF7DD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692978"/>
              </p:ext>
            </p:extLst>
          </p:nvPr>
        </p:nvGraphicFramePr>
        <p:xfrm>
          <a:off x="196017" y="1632759"/>
          <a:ext cx="11538783" cy="522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644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FC7924FF-7133-8EDD-752F-88E41194C6EC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Obszary tematyczne 2025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4A3AC75-84D9-F590-C2FD-1D4D696B32C6}"/>
              </a:ext>
            </a:extLst>
          </p:cNvPr>
          <p:cNvSpPr txBox="1"/>
          <p:nvPr/>
        </p:nvSpPr>
        <p:spPr>
          <a:xfrm>
            <a:off x="431137" y="1678794"/>
            <a:ext cx="10379104" cy="4662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/>
              <a:t>AI, dane, cyfryzacja, </a:t>
            </a:r>
            <a:r>
              <a:rPr lang="pl-PL" sz="2200" err="1"/>
              <a:t>Industry</a:t>
            </a:r>
            <a:r>
              <a:rPr lang="pl-PL" sz="2200"/>
              <a:t> 4.0 – 54 publikacje (ok. 32%)</a:t>
            </a:r>
          </a:p>
          <a:p>
            <a:pPr>
              <a:spcBef>
                <a:spcPts val="600"/>
              </a:spcBef>
            </a:pPr>
            <a:r>
              <a:rPr lang="pl-PL" sz="2200"/>
              <a:t>Zarzadzanie, strategia, innowacje i przedsiębiorczość – 54 (ok. 32%)</a:t>
            </a:r>
          </a:p>
          <a:p>
            <a:pPr>
              <a:spcBef>
                <a:spcPts val="600"/>
              </a:spcBef>
            </a:pPr>
            <a:r>
              <a:rPr lang="pl-PL" sz="2200"/>
              <a:t>Badania operacyjne, optymalizacja, teoria gier – 42 (ok. 25%)</a:t>
            </a:r>
          </a:p>
          <a:p>
            <a:pPr>
              <a:spcBef>
                <a:spcPts val="600"/>
              </a:spcBef>
            </a:pPr>
            <a:r>
              <a:rPr lang="pl-PL" sz="2200"/>
              <a:t>Zrównoważony rozwój i gospodarka o obiegu zamkniętym – 33 (ok. 19%)</a:t>
            </a:r>
          </a:p>
          <a:p>
            <a:pPr>
              <a:spcBef>
                <a:spcPts val="600"/>
              </a:spcBef>
            </a:pPr>
            <a:r>
              <a:rPr lang="pl-PL" sz="2200"/>
              <a:t>Łańcuchy dostaw i logistyka – 33 (ok. 19%)</a:t>
            </a:r>
          </a:p>
          <a:p>
            <a:pPr>
              <a:spcBef>
                <a:spcPts val="600"/>
              </a:spcBef>
            </a:pPr>
            <a:r>
              <a:rPr lang="pl-PL" sz="2200"/>
              <a:t>Finanse, ekonomia, polityka, prawo – 24 (ok. 14%)</a:t>
            </a:r>
          </a:p>
          <a:p>
            <a:pPr>
              <a:spcBef>
                <a:spcPts val="600"/>
              </a:spcBef>
            </a:pPr>
            <a:r>
              <a:rPr lang="pl-PL" sz="2200"/>
              <a:t>HR, kompetencje, rynek pracy – 19 (ok. 11%)</a:t>
            </a:r>
          </a:p>
          <a:p>
            <a:pPr>
              <a:spcBef>
                <a:spcPts val="600"/>
              </a:spcBef>
            </a:pPr>
            <a:r>
              <a:rPr lang="pl-PL" sz="2200"/>
              <a:t>Edukacja, szkolnictwo wyższe, uczenie – 18 (ok. 11%)</a:t>
            </a:r>
          </a:p>
          <a:p>
            <a:pPr>
              <a:spcBef>
                <a:spcPts val="600"/>
              </a:spcBef>
            </a:pPr>
            <a:r>
              <a:rPr lang="pl-PL" sz="2200"/>
              <a:t>Ergonomia, bezpieczeństwo, czynnik ludzki – 16 (ok. 9%)</a:t>
            </a:r>
          </a:p>
          <a:p>
            <a:pPr>
              <a:spcBef>
                <a:spcPts val="600"/>
              </a:spcBef>
            </a:pPr>
            <a:r>
              <a:rPr lang="pl-PL" sz="2200"/>
              <a:t>Energia, materiały, środowisko – 7 (ok. 4%)</a:t>
            </a:r>
          </a:p>
          <a:p>
            <a:pPr>
              <a:spcBef>
                <a:spcPts val="600"/>
              </a:spcBef>
            </a:pPr>
            <a:r>
              <a:rPr lang="pl-PL" sz="2200"/>
              <a:t>Kapitał społeczny, CSR, etyka, odpowiedzialność – 6 (ok. 4%)</a:t>
            </a:r>
          </a:p>
        </p:txBody>
      </p:sp>
    </p:spTree>
    <p:extLst>
      <p:ext uri="{BB962C8B-B14F-4D97-AF65-F5344CB8AC3E}">
        <p14:creationId xmlns:p14="http://schemas.microsoft.com/office/powerpoint/2010/main" val="38901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41E494B-E77D-8C3A-FA65-827B064B5FD0}"/>
              </a:ext>
            </a:extLst>
          </p:cNvPr>
          <p:cNvSpPr txBox="1"/>
          <p:nvPr/>
        </p:nvSpPr>
        <p:spPr>
          <a:xfrm>
            <a:off x="268576" y="1217131"/>
            <a:ext cx="1129107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Projekty naukowe, badawczo-rozwojowe i dydaktyczne z komponentem naukowym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3B178708-6CFA-9F89-C60D-0088D620C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986345"/>
              </p:ext>
            </p:extLst>
          </p:nvPr>
        </p:nvGraphicFramePr>
        <p:xfrm>
          <a:off x="2178859" y="1741956"/>
          <a:ext cx="9203373" cy="4665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5">
            <a:extLst>
              <a:ext uri="{FF2B5EF4-FFF2-40B4-BE49-F238E27FC236}">
                <a16:creationId xmlns:a16="http://schemas.microsoft.com/office/drawing/2014/main" id="{631FDA53-5738-138F-C732-C0ACF420A6F6}"/>
              </a:ext>
            </a:extLst>
          </p:cNvPr>
          <p:cNvSpPr txBox="1"/>
          <p:nvPr/>
        </p:nvSpPr>
        <p:spPr>
          <a:xfrm>
            <a:off x="2085918" y="6293979"/>
            <a:ext cx="80201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Sumy projektów pozyskanych w latach 2019 - 2025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97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41E494B-E77D-8C3A-FA65-827B064B5FD0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Prace badawczo-rozwojowe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31FDA53-5738-138F-C732-C0ACF420A6F6}"/>
              </a:ext>
            </a:extLst>
          </p:cNvPr>
          <p:cNvSpPr txBox="1"/>
          <p:nvPr/>
        </p:nvSpPr>
        <p:spPr>
          <a:xfrm>
            <a:off x="2085918" y="6293979"/>
            <a:ext cx="80201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Sumy zaleceń zrealizowanych w latach 2021 - 2025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617316"/>
              </p:ext>
            </p:extLst>
          </p:nvPr>
        </p:nvGraphicFramePr>
        <p:xfrm>
          <a:off x="677007" y="1869554"/>
          <a:ext cx="9530861" cy="414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8196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41E494B-E77D-8C3A-FA65-827B064B5FD0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Prace badawczo-rozwojowe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31FDA53-5738-138F-C732-C0ACF420A6F6}"/>
              </a:ext>
            </a:extLst>
          </p:cNvPr>
          <p:cNvSpPr txBox="1"/>
          <p:nvPr/>
        </p:nvSpPr>
        <p:spPr>
          <a:xfrm>
            <a:off x="2085918" y="6293979"/>
            <a:ext cx="80201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Sumy zaleceń zrealizowanych w latach 2021 - 2025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995814"/>
              </p:ext>
            </p:extLst>
          </p:nvPr>
        </p:nvGraphicFramePr>
        <p:xfrm>
          <a:off x="738554" y="2069782"/>
          <a:ext cx="10524391" cy="4049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78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41E494B-E77D-8C3A-FA65-827B064B5FD0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Prace badawczo-rozwojowe - tematy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E445091-0B2A-21F8-6DB1-B2F306C81B65}"/>
              </a:ext>
            </a:extLst>
          </p:cNvPr>
          <p:cNvSpPr txBox="1"/>
          <p:nvPr/>
        </p:nvSpPr>
        <p:spPr>
          <a:xfrm>
            <a:off x="440266" y="1918677"/>
            <a:ext cx="11196320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400" b="1"/>
              <a:t>Ergonomia i bezpieczeństwo pracy</a:t>
            </a:r>
            <a:r>
              <a:rPr lang="pl-PL" sz="2400"/>
              <a:t> (ergonomiczna analiza wybranych stanowisk pracy, ekspertyza możliwości użytkowania zespołu maszyn, wartościowanie i ocena ryzyka ergonomicznego)</a:t>
            </a:r>
          </a:p>
          <a:p>
            <a:r>
              <a:rPr lang="pl-PL" sz="2400" b="1"/>
              <a:t>Doskonalenie i dojrzałość procesów, cyfryzacja</a:t>
            </a:r>
            <a:r>
              <a:rPr lang="pl-PL" sz="2400"/>
              <a:t> (badania nad poprawą efektywności procesu </a:t>
            </a:r>
            <a:r>
              <a:rPr lang="pl-PL" sz="2400" i="1"/>
              <a:t>order to </a:t>
            </a:r>
            <a:r>
              <a:rPr lang="pl-PL" sz="2400" i="1" err="1"/>
              <a:t>cash</a:t>
            </a:r>
            <a:r>
              <a:rPr lang="pl-PL" sz="2400"/>
              <a:t>, ocena stanu obecnego i rekomendacje innowacji procesów, ocena dojrzałości procesów, metodyka oceny korzyści z wdrożenia koncepcji </a:t>
            </a:r>
            <a:r>
              <a:rPr lang="pl-PL" sz="2400" i="1" err="1"/>
              <a:t>paperless</a:t>
            </a:r>
            <a:r>
              <a:rPr lang="pl-PL" sz="2400"/>
              <a:t>)</a:t>
            </a:r>
          </a:p>
          <a:p>
            <a:r>
              <a:rPr lang="pl-PL" sz="2400" b="1"/>
              <a:t>Logistyka i łańcuch dostaw</a:t>
            </a:r>
            <a:r>
              <a:rPr lang="pl-PL" sz="2400"/>
              <a:t> (relacje sprzedaż–logistyka–finanse, strategiczna analiza łańcucha dostaw, reorganizacja sieci dystrybucji, poziomy </a:t>
            </a:r>
            <a:r>
              <a:rPr lang="pl-PL" sz="2400" err="1"/>
              <a:t>zatowarowania</a:t>
            </a:r>
            <a:r>
              <a:rPr lang="pl-PL" sz="2400"/>
              <a:t> i zapasów, usprawnienia procesów logistycznych)</a:t>
            </a:r>
          </a:p>
          <a:p>
            <a:r>
              <a:rPr lang="pl-PL" sz="2400" b="1"/>
              <a:t>Wsparcie strategiczne dla samorządu</a:t>
            </a:r>
            <a:r>
              <a:rPr lang="pl-PL" sz="2400"/>
              <a:t> (kryteria oceny do planu budowy dróg gminnych)</a:t>
            </a:r>
          </a:p>
        </p:txBody>
      </p:sp>
    </p:spTree>
    <p:extLst>
      <p:ext uri="{BB962C8B-B14F-4D97-AF65-F5344CB8AC3E}">
        <p14:creationId xmlns:p14="http://schemas.microsoft.com/office/powerpoint/2010/main" val="31326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>
            <a:off x="1042299" y="1614184"/>
            <a:ext cx="10107402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lang="pl-PL" sz="3600" b="1" kern="0">
                <a:solidFill>
                  <a:srgbClr val="002060"/>
                </a:solidFill>
              </a:rPr>
              <a:t>Kształcenie na WIZ</a:t>
            </a:r>
          </a:p>
        </p:txBody>
      </p:sp>
      <p:pic>
        <p:nvPicPr>
          <p:cNvPr id="5" name="Obraz 4" descr="Obraz zawierający szkic, rysowanie, Grafika liniowa, clipar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89471F1-FA26-2DE8-EAA0-26A4CA34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93" y="2779281"/>
            <a:ext cx="8717280" cy="39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4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06E0-70E0-AF35-1F1A-AF340A6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010B6-497F-FA83-4F3E-7F79C89D76CA}"/>
              </a:ext>
            </a:extLst>
          </p:cNvPr>
          <p:cNvSpPr txBox="1"/>
          <p:nvPr/>
        </p:nvSpPr>
        <p:spPr>
          <a:xfrm>
            <a:off x="3048000" y="3429000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7318F54-1B00-5261-2502-306504E56EAB}"/>
              </a:ext>
            </a:extLst>
          </p:cNvPr>
          <p:cNvSpPr txBox="1"/>
          <p:nvPr/>
        </p:nvSpPr>
        <p:spPr>
          <a:xfrm>
            <a:off x="268577" y="1217131"/>
            <a:ext cx="1033169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Data Science w Biznesie zajął 4. miejsce 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FillTx/>
                <a:latin typeface="+mj-lt"/>
                <a:sym typeface="Calibri"/>
              </a:rPr>
              <a:t>w Polsce 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pod względem liczby zgłoszeń na jedno miejsce na studiach stacjonarnych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BB2F29F-0B82-2707-D9C4-4EDB828DB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81014"/>
            <a:ext cx="10287486" cy="36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0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06E0-70E0-AF35-1F1A-AF340A6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010B6-497F-FA83-4F3E-7F79C89D76CA}"/>
              </a:ext>
            </a:extLst>
          </p:cNvPr>
          <p:cNvSpPr txBox="1"/>
          <p:nvPr/>
        </p:nvSpPr>
        <p:spPr>
          <a:xfrm>
            <a:off x="3048000" y="3429000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7318F54-1B00-5261-2502-306504E56EAB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Kształcenie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5" name="Obraz 4" descr="Obraz zawierający tekst, ubrania, Ludzka twarz, stół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4ADCBAC-99D8-6B43-0E11-EB6118672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56" y="1479089"/>
            <a:ext cx="6093471" cy="3899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DCF39E8-2BA2-8E18-628C-21588B9E90F8}"/>
              </a:ext>
            </a:extLst>
          </p:cNvPr>
          <p:cNvSpPr txBox="1"/>
          <p:nvPr/>
        </p:nvSpPr>
        <p:spPr>
          <a:xfrm>
            <a:off x="268577" y="2044005"/>
            <a:ext cx="4560810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Bezpieczeństwo i higiena pracy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Nowoczesne zarządzanie produkcją i logistyką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Przygotowanie pedagogiczne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Podyplomowe Studia Menedżerskie – Nowoczesne zarządzanie przedsiębiorstwem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Zarządzanie i logistyka w ochronie zdrowia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Zarządzanie zakupami i zaopatrzeniem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Zarządzanie projektami i procesami biznesowymi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Zrównoważony rozwój przedsiębiorstwa – wdrażanie i raportowanie ESG</a:t>
            </a:r>
          </a:p>
        </p:txBody>
      </p:sp>
    </p:spTree>
    <p:extLst>
      <p:ext uri="{BB962C8B-B14F-4D97-AF65-F5344CB8AC3E}">
        <p14:creationId xmlns:p14="http://schemas.microsoft.com/office/powerpoint/2010/main" val="427388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706E1C4-1D96-C734-AD93-F3F2415041F6}"/>
              </a:ext>
            </a:extLst>
          </p:cNvPr>
          <p:cNvSpPr/>
          <p:nvPr/>
        </p:nvSpPr>
        <p:spPr>
          <a:xfrm>
            <a:off x="943396" y="1945937"/>
            <a:ext cx="8498525" cy="44670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lang="pl-PL" sz="2400" b="1" kern="0">
                <a:solidFill>
                  <a:schemeClr val="bg1"/>
                </a:solidFill>
              </a:rPr>
              <a:t>Agenda spotkania:</a:t>
            </a:r>
          </a:p>
          <a:p>
            <a:pPr marR="0" lvl="1" indent="-4572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pl-PL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Działalność naukowa/projektowa pracowników WIZ</a:t>
            </a:r>
            <a:endParaRPr lang="pl-PL">
              <a:solidFill>
                <a:schemeClr val="bg1"/>
              </a:solidFill>
            </a:endParaRP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400" b="1" kern="0">
                <a:solidFill>
                  <a:schemeClr val="bg1"/>
                </a:solidFill>
              </a:rPr>
              <a:t>Kształcenie na WIZ</a:t>
            </a:r>
            <a:endParaRPr lang="en-US" sz="36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lvl="1" indent="-457200" algn="just">
              <a:lnSpc>
                <a:spcPct val="150000"/>
              </a:lnSpc>
              <a:buAutoNum type="arabicPeriod"/>
              <a:defRPr/>
            </a:pPr>
            <a:r>
              <a:rPr lang="pl-PL" sz="2400" b="1" kern="0">
                <a:solidFill>
                  <a:schemeClr val="bg1"/>
                </a:solidFill>
              </a:rPr>
              <a:t>Rok na WIZ (wydarzenia, konferencje i współpraca)</a:t>
            </a:r>
            <a:endParaRPr lang="pl-PL" sz="2400">
              <a:solidFill>
                <a:schemeClr val="bg1"/>
              </a:solidFill>
            </a:endParaRP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400" b="1" kern="0">
                <a:solidFill>
                  <a:schemeClr val="bg1"/>
                </a:solidFill>
              </a:rPr>
              <a:t>Wyróżnienia, awanse i rozwój kadr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400" b="1" kern="0">
                <a:solidFill>
                  <a:schemeClr val="bg1"/>
                </a:solidFill>
              </a:rPr>
              <a:t>Rozwój infrastrukturalny WIZ</a:t>
            </a:r>
          </a:p>
          <a:p>
            <a:pPr marL="0" lvl="1" algn="just">
              <a:lnSpc>
                <a:spcPct val="150000"/>
              </a:lnSpc>
              <a:defRPr/>
            </a:pPr>
            <a:endParaRPr lang="pl-PL" sz="2400" b="1" kern="0">
              <a:solidFill>
                <a:schemeClr val="bg1">
                  <a:lumMod val="50000"/>
                </a:schemeClr>
              </a:solidFill>
            </a:endParaRPr>
          </a:p>
          <a:p>
            <a:pPr marL="0" marR="0" lvl="1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 rot="16200000" flipH="1">
            <a:off x="3982432" y="2292146"/>
            <a:ext cx="69780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0" cap="none" spc="0" normalizeH="0" baseline="0" noProof="0">
              <a:ln>
                <a:noFill/>
              </a:ln>
              <a:solidFill>
                <a:srgbClr val="00628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9424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06E0-70E0-AF35-1F1A-AF340A6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010B6-497F-FA83-4F3E-7F79C89D76CA}"/>
              </a:ext>
            </a:extLst>
          </p:cNvPr>
          <p:cNvSpPr txBox="1"/>
          <p:nvPr/>
        </p:nvSpPr>
        <p:spPr>
          <a:xfrm>
            <a:off x="3048000" y="3429000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7318F54-1B00-5261-2502-306504E56EAB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Kształcenie - kursy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A2D6FA-0321-C358-00F5-80094AA9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3" y="1854291"/>
            <a:ext cx="10501070" cy="4499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364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06E0-70E0-AF35-1F1A-AF340A6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010B6-497F-FA83-4F3E-7F79C89D76CA}"/>
              </a:ext>
            </a:extLst>
          </p:cNvPr>
          <p:cNvSpPr txBox="1"/>
          <p:nvPr/>
        </p:nvSpPr>
        <p:spPr>
          <a:xfrm>
            <a:off x="3048000" y="3429000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7318F54-1B00-5261-2502-306504E56EAB}"/>
              </a:ext>
            </a:extLst>
          </p:cNvPr>
          <p:cNvSpPr txBox="1"/>
          <p:nvPr/>
        </p:nvSpPr>
        <p:spPr>
          <a:xfrm>
            <a:off x="268577" y="1217131"/>
            <a:ext cx="726907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Intensywny kurs doktorancki</a:t>
            </a:r>
          </a:p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dla przedstawicieli</a:t>
            </a:r>
          </a:p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biznesu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EAEF0AE-61A7-8E6F-4194-0AC7A32A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595" y="1889204"/>
            <a:ext cx="6992832" cy="4187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2F36AFB-7730-AA7E-FB0A-F16C4864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013" y="1889204"/>
            <a:ext cx="1956957" cy="4798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27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F97D5-66DE-A423-B55F-AE748719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E097F-6A88-483D-2F32-E41CEF14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10" y="1756928"/>
            <a:ext cx="10301665" cy="475305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58616D0-984F-3BE9-13F2-91519CC89D67}"/>
              </a:ext>
            </a:extLst>
          </p:cNvPr>
          <p:cNvSpPr txBox="1"/>
          <p:nvPr/>
        </p:nvSpPr>
        <p:spPr>
          <a:xfrm>
            <a:off x="268577" y="1217131"/>
            <a:ext cx="1014881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Kształcenie – metody model edukacji spersonalizowanej (MES)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66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06E0-70E0-AF35-1F1A-AF340A6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C7318F54-1B00-5261-2502-306504E56EAB}"/>
              </a:ext>
            </a:extLst>
          </p:cNvPr>
          <p:cNvSpPr txBox="1"/>
          <p:nvPr/>
        </p:nvSpPr>
        <p:spPr>
          <a:xfrm>
            <a:off x="268577" y="1217131"/>
            <a:ext cx="1014881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Kształcenie – dodatki dydaktyczne za rok 2024/2025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9AAF82D-1FFE-9234-8973-4A9DE520A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839011"/>
              </p:ext>
            </p:extLst>
          </p:nvPr>
        </p:nvGraphicFramePr>
        <p:xfrm>
          <a:off x="268577" y="1706209"/>
          <a:ext cx="11374782" cy="499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9960">
                  <a:extLst>
                    <a:ext uri="{9D8B030D-6E8A-4147-A177-3AD203B41FA5}">
                      <a16:colId xmlns:a16="http://schemas.microsoft.com/office/drawing/2014/main" val="1034561502"/>
                    </a:ext>
                  </a:extLst>
                </a:gridCol>
                <a:gridCol w="5774822">
                  <a:extLst>
                    <a:ext uri="{9D8B030D-6E8A-4147-A177-3AD203B41FA5}">
                      <a16:colId xmlns:a16="http://schemas.microsoft.com/office/drawing/2014/main" val="1836959843"/>
                    </a:ext>
                  </a:extLst>
                </a:gridCol>
              </a:tblGrid>
              <a:tr h="1744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300" b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Kategoria</a:t>
                      </a:r>
                    </a:p>
                  </a:txBody>
                  <a:tcPr marL="44183" marR="44183" marT="22092" marB="22092" anchor="ctr">
                    <a:solidFill>
                      <a:srgbClr val="0060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300" b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Rok 2024/2025</a:t>
                      </a:r>
                    </a:p>
                  </a:txBody>
                  <a:tcPr marL="44183" marR="44183" marT="22092" marB="22092" anchor="ctr">
                    <a:solidFill>
                      <a:srgbClr val="0060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313219"/>
                  </a:ext>
                </a:extLst>
              </a:tr>
              <a:tr h="4598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1. Opracowanie i wdrożenie innowacyjnych metod prowadzenia zajęć dydaktycznych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Indywidualnie: Ewa </a:t>
                      </a:r>
                      <a:r>
                        <a:rPr lang="pl-PL" sz="1400" err="1"/>
                        <a:t>Badzińska</a:t>
                      </a:r>
                      <a:endParaRPr lang="pl-PL" sz="1400"/>
                    </a:p>
                    <a:p>
                      <a:pPr algn="l">
                        <a:buNone/>
                      </a:pPr>
                      <a:r>
                        <a:rPr lang="pl-PL" sz="1400"/>
                        <a:t>Zespołowo: Piotr </a:t>
                      </a:r>
                      <a:r>
                        <a:rPr lang="pl-PL" sz="1400" err="1"/>
                        <a:t>Cyplik</a:t>
                      </a:r>
                      <a:r>
                        <a:rPr lang="pl-PL" sz="1400"/>
                        <a:t>, Katarzyna Grzybowska, Katarzyna </a:t>
                      </a:r>
                      <a:r>
                        <a:rPr lang="pl-PL" sz="1400" err="1"/>
                        <a:t>Ragin</a:t>
                      </a:r>
                      <a:r>
                        <a:rPr lang="pl-PL" sz="1400"/>
                        <a:t>-Skorecka, Katarzyna </a:t>
                      </a:r>
                      <a:r>
                        <a:rPr lang="pl-PL" sz="1400" err="1"/>
                        <a:t>Siemieniak</a:t>
                      </a:r>
                      <a:endParaRPr lang="pl-PL" sz="1400"/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2145250992"/>
                  </a:ext>
                </a:extLst>
              </a:tr>
              <a:tr h="3171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2. Wyróżniające się działania popularyzujące naukę i kształcenie w Uczelni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Indywidualnie: Sebastian </a:t>
                      </a:r>
                      <a:r>
                        <a:rPr lang="pl-PL" sz="1400" err="1"/>
                        <a:t>Kubasiński</a:t>
                      </a:r>
                      <a:endParaRPr lang="pl-PL" sz="1400"/>
                    </a:p>
                    <a:p>
                      <a:pPr algn="l">
                        <a:buNone/>
                      </a:pPr>
                      <a:r>
                        <a:rPr lang="pl-PL" sz="1400"/>
                        <a:t>Zespołowo: Marek Goliński, Marcin Nowak</a:t>
                      </a:r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4205507717"/>
                  </a:ext>
                </a:extLst>
              </a:tr>
              <a:tr h="3171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5. Wyróżniająca się forma prowadzenia zajęć dydaktycznych (max 5% pracowników prowadzących zajęcia z danego wydziału/jednostki) 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Indywidualnie: Anna Mazur, Radosław Kot, Monika </a:t>
                      </a:r>
                      <a:r>
                        <a:rPr lang="pl-PL" sz="1400" err="1"/>
                        <a:t>Kosacka-Olejnik</a:t>
                      </a:r>
                      <a:endParaRPr lang="pl-PL" sz="1400"/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44023908"/>
                  </a:ext>
                </a:extLst>
              </a:tr>
              <a:tr h="17448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7. Twórczy udział w rozwoju studenckim i/lub doktoranckim (max 5)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Agnieszka Stachowiak</a:t>
                      </a:r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3077841216"/>
                  </a:ext>
                </a:extLst>
              </a:tr>
              <a:tr h="4598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8. Współorganizacja projektów lub konkursów dydaktycznych i naukowych dla studentów i/lub doktorantów we współpracy z podmiotami gospodarczymi i innymi organizacjami, także zagranicznymi (max 5)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Paweł </a:t>
                      </a:r>
                      <a:r>
                        <a:rPr lang="pl-PL" sz="1400" err="1"/>
                        <a:t>Pawlewski</a:t>
                      </a:r>
                      <a:endParaRPr lang="pl-PL" sz="1400"/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3260214036"/>
                  </a:ext>
                </a:extLst>
              </a:tr>
              <a:tr h="4598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9. Organizacja pierwszej edycji szkoły letniej, opracowanie i pierwsze uruchomienie studium podyplomowego lub kursu/szkolenia w Uczelni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Indywidualnie: Agnieszka Stachowiak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/>
                        <a:t>Zespołowo: Oksana </a:t>
                      </a:r>
                      <a:r>
                        <a:rPr lang="pl-PL" sz="1400" err="1"/>
                        <a:t>Erdeli</a:t>
                      </a:r>
                      <a:r>
                        <a:rPr lang="pl-PL" sz="1400"/>
                        <a:t>, </a:t>
                      </a:r>
                      <a:r>
                        <a:rPr lang="pl-PL" sz="1400" err="1"/>
                        <a:t>Yevhen</a:t>
                      </a:r>
                      <a:r>
                        <a:rPr lang="pl-PL" sz="1400"/>
                        <a:t> </a:t>
                      </a:r>
                      <a:r>
                        <a:rPr lang="pl-PL" sz="1400" err="1"/>
                        <a:t>Revtiuk</a:t>
                      </a:r>
                      <a:r>
                        <a:rPr lang="pl-PL" sz="1400"/>
                        <a:t>, Grzegorz Dahlke, Tomasz </a:t>
                      </a:r>
                      <a:r>
                        <a:rPr lang="pl-PL" sz="1400" err="1"/>
                        <a:t>Ewertowski</a:t>
                      </a:r>
                      <a:endParaRPr lang="pl-PL" sz="1400"/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1509398879"/>
                  </a:ext>
                </a:extLst>
              </a:tr>
              <a:tr h="4598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10. Uzyskanie wyróżnień i nagród w konkursach, których Uczelnia nie jest organizatorem, przez studentów i/lub doktorantów za prace, których opiekunem naukowym (promotorem) był kandydat do nagrody (max 5)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Gerhard Weber</a:t>
                      </a:r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2676498406"/>
                  </a:ext>
                </a:extLst>
              </a:tr>
              <a:tr h="4598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11. Przyznanie projektu dydaktycznego obejmującego działania na rzecz poprawy jakości kształcenia lub podniesienie/rozszerzenie kompetencji albo zdobycie doświadczenia praktycznego studentów i/lub doktorantów, finansowanego w trybie konkursowym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Agnieszka Misztal</a:t>
                      </a:r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3398778096"/>
                  </a:ext>
                </a:extLst>
              </a:tr>
              <a:tr h="3171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200"/>
                        <a:t>12. Inne</a:t>
                      </a:r>
                    </a:p>
                  </a:txBody>
                  <a:tcPr marL="44183" marR="44183" marT="22092" marB="22092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/>
                        <a:t>Ewa Więcek-Janka, Daria Motała, Katarzyna </a:t>
                      </a:r>
                      <a:r>
                        <a:rPr lang="pl-PL" sz="1400" err="1"/>
                        <a:t>Ragin</a:t>
                      </a:r>
                      <a:r>
                        <a:rPr lang="pl-PL" sz="1400"/>
                        <a:t>-Skorecka, Oksana </a:t>
                      </a:r>
                      <a:r>
                        <a:rPr lang="pl-PL" sz="1400" err="1"/>
                        <a:t>Erdeli</a:t>
                      </a:r>
                      <a:r>
                        <a:rPr lang="pl-PL" sz="1400"/>
                        <a:t>, Joanna </a:t>
                      </a:r>
                      <a:r>
                        <a:rPr lang="pl-PL" sz="1400" err="1"/>
                        <a:t>Oleśków</a:t>
                      </a:r>
                      <a:r>
                        <a:rPr lang="pl-PL" sz="1400"/>
                        <a:t>-Szłapka, Agnieszka </a:t>
                      </a:r>
                      <a:r>
                        <a:rPr lang="pl-PL" sz="1400" err="1"/>
                        <a:t>Krugiełka</a:t>
                      </a:r>
                      <a:endParaRPr lang="pl-PL" sz="1400"/>
                    </a:p>
                  </a:txBody>
                  <a:tcPr marL="44183" marR="44183" marT="22092" marB="22092" anchor="ctr"/>
                </a:tc>
                <a:extLst>
                  <a:ext uri="{0D108BD9-81ED-4DB2-BD59-A6C34878D82A}">
                    <a16:rowId xmlns:a16="http://schemas.microsoft.com/office/drawing/2014/main" val="248000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08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>
            <a:off x="1042299" y="1614184"/>
            <a:ext cx="1010740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lang="pl-PL" sz="3600" b="1" kern="0">
                <a:solidFill>
                  <a:srgbClr val="002060"/>
                </a:solidFill>
              </a:rPr>
              <a:t>Rok na WIZ</a:t>
            </a:r>
          </a:p>
          <a:p>
            <a:pPr marL="0" lvl="1" algn="ctr"/>
            <a:r>
              <a:rPr lang="pl-PL" sz="3600" b="1" kern="0">
                <a:solidFill>
                  <a:srgbClr val="002060"/>
                </a:solidFill>
              </a:rPr>
              <a:t>(wydarzenia, konferencje i współpraca)</a:t>
            </a:r>
          </a:p>
        </p:txBody>
      </p:sp>
      <p:pic>
        <p:nvPicPr>
          <p:cNvPr id="4" name="Obraz 3" descr="Obraz zawierający szkic, rysowanie, Grafika liniowa, clipar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E6E928D-CF8F-679D-5024-8AE1DFA0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28" y="3429000"/>
            <a:ext cx="5483972" cy="313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8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C9A51DC-9149-0EE1-86A7-BCF45ADEF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091" y="2072680"/>
            <a:ext cx="6205074" cy="3419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27DD897-E369-ABA0-4B58-932EE55FB1DF}"/>
              </a:ext>
            </a:extLst>
          </p:cNvPr>
          <p:cNvSpPr txBox="1"/>
          <p:nvPr/>
        </p:nvSpPr>
        <p:spPr>
          <a:xfrm>
            <a:off x="291548" y="5834269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https://infowiz.put.poznan.pl</a:t>
            </a:r>
            <a:r>
              <a:rPr lang="en-US" dirty="0"/>
              <a:t> 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BA06B1-FEC7-578C-8E57-439A264E6595}"/>
              </a:ext>
            </a:extLst>
          </p:cNvPr>
          <p:cNvSpPr txBox="1"/>
          <p:nvPr/>
        </p:nvSpPr>
        <p:spPr>
          <a:xfrm>
            <a:off x="291548" y="1255643"/>
            <a:ext cx="6096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https://fem.put.poznan.pl/wiz-kalendarz</a:t>
            </a:r>
            <a:r>
              <a:rPr lang="en-US" dirty="0"/>
              <a:t>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78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CD4C-BF78-FFC8-12DF-0C84EBBD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69ECB-8F8E-4D18-975F-E33CEC68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13" y="1291637"/>
            <a:ext cx="7113110" cy="5122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794820D-758D-A54D-549F-96D04673D06D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Polsko-czeskie Seminarium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8CEACF5-B53C-016C-EB84-D8DA665FAB6D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Styczeń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B2EFFE6-585B-C270-6FAD-9BFD6D2118F4}"/>
              </a:ext>
            </a:extLst>
          </p:cNvPr>
          <p:cNvSpPr txBox="1"/>
          <p:nvPr/>
        </p:nvSpPr>
        <p:spPr>
          <a:xfrm>
            <a:off x="222077" y="2640084"/>
            <a:ext cx="4445839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14 stycznia 2025</a:t>
            </a:r>
          </a:p>
          <a:p>
            <a:r>
              <a:rPr lang="pl-PL" sz="2000">
                <a:solidFill>
                  <a:srgbClr val="002060"/>
                </a:solidFill>
              </a:rPr>
              <a:t>Seminarium dotyczące współpracy z VSB </a:t>
            </a:r>
          </a:p>
          <a:p>
            <a:r>
              <a:rPr lang="pl-PL" sz="2000">
                <a:solidFill>
                  <a:srgbClr val="002060"/>
                </a:solidFill>
              </a:rPr>
              <a:t>Erasmus+ o partnerstwo z Ostrawą. 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Dzięki temu dwoje studentów uczestniczyło w BIP „</a:t>
            </a:r>
            <a:r>
              <a:rPr lang="pl-PL" sz="2000" err="1">
                <a:solidFill>
                  <a:srgbClr val="002060"/>
                </a:solidFill>
              </a:rPr>
              <a:t>Safety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Week</a:t>
            </a:r>
            <a:r>
              <a:rPr lang="pl-PL" sz="2000">
                <a:solidFill>
                  <a:srgbClr val="002060"/>
                </a:solidFill>
              </a:rPr>
              <a:t>” </a:t>
            </a:r>
          </a:p>
          <a:p>
            <a:r>
              <a:rPr lang="pl-PL" sz="2000">
                <a:solidFill>
                  <a:srgbClr val="002060"/>
                </a:solidFill>
              </a:rPr>
              <a:t>(17–21 listopada).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782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A7A47-892C-C6C7-65E8-321943913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B4C710-DCFF-D9D7-7DB9-20330E90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49" b="7839"/>
          <a:stretch/>
        </p:blipFill>
        <p:spPr>
          <a:xfrm>
            <a:off x="6584702" y="1180046"/>
            <a:ext cx="5588382" cy="3060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2B77E20-A9FE-81F4-BC3C-90A172AD86F8}"/>
              </a:ext>
            </a:extLst>
          </p:cNvPr>
          <p:cNvSpPr/>
          <p:nvPr/>
        </p:nvSpPr>
        <p:spPr>
          <a:xfrm>
            <a:off x="1837189" y="1268484"/>
            <a:ext cx="82715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B5EF3-DF85-8031-E884-800A50F7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180"/>
          <a:stretch/>
        </p:blipFill>
        <p:spPr>
          <a:xfrm>
            <a:off x="6584702" y="4240897"/>
            <a:ext cx="5588382" cy="242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D118E50-0F1D-9898-7396-25EE4418966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WIZ-BIZ-LOG Day 8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.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i 9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.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wydanie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9FA1D5B-9DE7-11F0-E376-7500A6614FB8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Styczeń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6" descr="INSTYTUT LOGISTYKI | Wydział Inżynierii Zarządzania">
            <a:extLst>
              <a:ext uri="{FF2B5EF4-FFF2-40B4-BE49-F238E27FC236}">
                <a16:creationId xmlns:a16="http://schemas.microsoft.com/office/drawing/2014/main" id="{701E7ECB-493A-D450-9131-5189DC20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1524" y="5474044"/>
            <a:ext cx="1121560" cy="119500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AB4895B-750B-1B07-926B-4398CB0AF712}"/>
              </a:ext>
            </a:extLst>
          </p:cNvPr>
          <p:cNvSpPr txBox="1"/>
          <p:nvPr/>
        </p:nvSpPr>
        <p:spPr>
          <a:xfrm>
            <a:off x="222077" y="2388641"/>
            <a:ext cx="6097064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10 stycznia 2025 odbył się </a:t>
            </a:r>
            <a:r>
              <a:rPr lang="pl-PL" sz="2000" err="1">
                <a:solidFill>
                  <a:srgbClr val="002060"/>
                </a:solidFill>
              </a:rPr>
              <a:t>Hackathon</a:t>
            </a:r>
            <a:r>
              <a:rPr lang="pl-PL" sz="2000">
                <a:solidFill>
                  <a:srgbClr val="002060"/>
                </a:solidFill>
              </a:rPr>
              <a:t> procesowy w Poznaniu, a 15 stycznia warsztaty „Analityka biznesowa </a:t>
            </a:r>
            <a:endParaRPr lang="pl-PL">
              <a:solidFill>
                <a:srgbClr val="00000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w aplikacjach </a:t>
            </a:r>
            <a:r>
              <a:rPr lang="pl-PL" sz="2000" err="1">
                <a:solidFill>
                  <a:srgbClr val="002060"/>
                </a:solidFill>
              </a:rPr>
              <a:t>low-code</a:t>
            </a:r>
            <a:r>
              <a:rPr lang="pl-PL" sz="2000">
                <a:solidFill>
                  <a:srgbClr val="002060"/>
                </a:solidFill>
              </a:rPr>
              <a:t>”. </a:t>
            </a:r>
            <a:endParaRPr lang="pl-PL"/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Wydarzenie organizowane przez:</a:t>
            </a:r>
          </a:p>
          <a:p>
            <a:r>
              <a:rPr lang="pl-PL" sz="2000">
                <a:solidFill>
                  <a:srgbClr val="002060"/>
                </a:solidFill>
              </a:rPr>
              <a:t>dr hab. inż. Katarzyna Grzybowska </a:t>
            </a:r>
          </a:p>
          <a:p>
            <a:r>
              <a:rPr lang="pl-PL" sz="2000">
                <a:solidFill>
                  <a:srgbClr val="002060"/>
                </a:solidFill>
              </a:rPr>
              <a:t>dr inż. Patrycja Hoffa-Dąbrowska</a:t>
            </a:r>
          </a:p>
        </p:txBody>
      </p:sp>
    </p:spTree>
    <p:extLst>
      <p:ext uri="{BB962C8B-B14F-4D97-AF65-F5344CB8AC3E}">
        <p14:creationId xmlns:p14="http://schemas.microsoft.com/office/powerpoint/2010/main" val="3624749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E52D-1EFB-D836-F1A3-EFE33D4B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DCD6765-B7D2-5E81-4A3E-CD03F9487E6E}"/>
              </a:ext>
            </a:extLst>
          </p:cNvPr>
          <p:cNvSpPr/>
          <p:nvPr/>
        </p:nvSpPr>
        <p:spPr>
          <a:xfrm>
            <a:off x="1837189" y="1268484"/>
            <a:ext cx="82715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CDFAADA-9AF4-D194-6126-2F556D56F8B8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Egzamin</a:t>
            </a:r>
            <a:r>
              <a:rPr lang="en-US" sz="2400" b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 PM Student</a:t>
            </a:r>
            <a:endParaRPr lang="pl-PL" sz="2400" b="1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8D9B58B-2B8F-482E-E531-D70339114026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Luty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A98808C-F6EA-4B5B-DA15-7384447FFF0A}"/>
              </a:ext>
            </a:extLst>
          </p:cNvPr>
          <p:cNvSpPr txBox="1"/>
          <p:nvPr/>
        </p:nvSpPr>
        <p:spPr>
          <a:xfrm>
            <a:off x="222077" y="2388641"/>
            <a:ext cx="609706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endParaRPr lang="pl-PL" sz="200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D0BD0-F327-D165-1490-3D3269B118F9}"/>
              </a:ext>
            </a:extLst>
          </p:cNvPr>
          <p:cNvSpPr txBox="1"/>
          <p:nvPr/>
        </p:nvSpPr>
        <p:spPr>
          <a:xfrm>
            <a:off x="1273343" y="1834817"/>
            <a:ext cx="4822657" cy="1908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endParaRPr lang="pl-PL" sz="2000">
              <a:latin typeface="Calibri"/>
            </a:endParaRPr>
          </a:p>
          <a:p>
            <a:pPr marL="228600" indent="-228600">
              <a:buFont typeface="Arial"/>
              <a:buChar char="•"/>
            </a:pPr>
            <a:endParaRPr lang="pl-PL" sz="2000">
              <a:latin typeface="Calibri"/>
            </a:endParaRPr>
          </a:p>
          <a:p>
            <a:pPr marL="228600" indent="-228600" algn="l">
              <a:buFont typeface="Arial"/>
              <a:buChar char="•"/>
            </a:pPr>
            <a:r>
              <a:rPr lang="pl-PL" sz="2000" kern="1200">
                <a:latin typeface="Calibri"/>
                <a:ea typeface="+mn-ea"/>
                <a:cs typeface="+mn-cs"/>
              </a:rPr>
              <a:t>5. i 6. edycja, egzamin zdało 7 studentów</a:t>
            </a:r>
            <a:endParaRPr lang="pl-PL"/>
          </a:p>
          <a:p>
            <a:pPr marL="228600" indent="-228600" algn="l" rtl="0">
              <a:buFont typeface="Arial"/>
              <a:buChar char="•"/>
            </a:pPr>
            <a:r>
              <a:rPr lang="pl-PL" sz="2000" kern="1200">
                <a:latin typeface="Calibri"/>
                <a:ea typeface="+mn-ea"/>
                <a:cs typeface="+mn-cs"/>
              </a:rPr>
              <a:t>potwierdzenie kompetencji zarządzania projektami na poziomie praktycznym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F428D-7A0D-DACC-2263-9206CBD4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833" y="2086727"/>
            <a:ext cx="4459204" cy="44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2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9CFC-B8A1-2789-9E01-D5AAA055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8725B8-172B-A088-A5C3-9BBD371B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7" t="5082" r="1463" b="5458"/>
          <a:stretch/>
        </p:blipFill>
        <p:spPr>
          <a:xfrm>
            <a:off x="4253948" y="1495573"/>
            <a:ext cx="7553740" cy="4635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FFCDD2A2-7CE6-0DB7-7EC9-CE8771687C04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Rada Biznesu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4814A56-7017-9704-211F-2D7C0C73CE60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Luty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D6F4DAE-4449-6403-1422-E58F04500C85}"/>
              </a:ext>
            </a:extLst>
          </p:cNvPr>
          <p:cNvSpPr txBox="1"/>
          <p:nvPr/>
        </p:nvSpPr>
        <p:spPr>
          <a:xfrm>
            <a:off x="354878" y="2997770"/>
            <a:ext cx="3766269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7 lutego 2025 r. odbyło się posiedzenie Rady Biznesu poświęcone opiniowaniu programu nowego kierunku studiów – Data Science w Biznesie.</a:t>
            </a:r>
          </a:p>
        </p:txBody>
      </p:sp>
    </p:spTree>
    <p:extLst>
      <p:ext uri="{BB962C8B-B14F-4D97-AF65-F5344CB8AC3E}">
        <p14:creationId xmlns:p14="http://schemas.microsoft.com/office/powerpoint/2010/main" val="45299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zkic, rysowanie, Grafika linio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9ADD9D-2360-E91F-A404-CEEBA1BF4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1"/>
          <a:stretch/>
        </p:blipFill>
        <p:spPr>
          <a:xfrm>
            <a:off x="2699413" y="2424050"/>
            <a:ext cx="7311219" cy="4215587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>
            <a:off x="1042299" y="1614184"/>
            <a:ext cx="1010740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>
              <a:defRPr/>
            </a:pPr>
            <a:r>
              <a:rPr lang="pl-PL" sz="3600" b="1" kern="0">
                <a:solidFill>
                  <a:srgbClr val="002060"/>
                </a:solidFill>
              </a:rPr>
              <a:t>Działalność naukowa/projektowa pracowników WIZ</a:t>
            </a:r>
            <a:endParaRPr lang="pl-PL">
              <a:solidFill>
                <a:srgbClr val="000000"/>
              </a:solidFill>
            </a:endParaRPr>
          </a:p>
          <a:p>
            <a:pPr marL="0" lvl="1" algn="ctr">
              <a:defRPr/>
            </a:pPr>
            <a:endParaRPr lang="pl-PL" sz="3600" b="1" ker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20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9BD5-1D42-9F41-6A0C-7AE97477D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E45918-EDF6-1CBC-B8E4-1D22236D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5" t="3983" r="3193" b="6901"/>
          <a:stretch/>
        </p:blipFill>
        <p:spPr>
          <a:xfrm>
            <a:off x="3776261" y="1566407"/>
            <a:ext cx="8262014" cy="4699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EA3EA1A-3EF2-8B4D-D455-CDBCE8CA0F26}"/>
              </a:ext>
            </a:extLst>
          </p:cNvPr>
          <p:cNvSpPr txBox="1"/>
          <p:nvPr/>
        </p:nvSpPr>
        <p:spPr>
          <a:xfrm>
            <a:off x="268577" y="1217131"/>
            <a:ext cx="50477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Spotkania z biznesem</a:t>
            </a:r>
          </a:p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(jedno z wielu)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81DD5A3-F4D8-6110-96C5-78F6507CFE5A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Luty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F072B5F-97F9-63D0-F046-1CE61D3C647C}"/>
              </a:ext>
            </a:extLst>
          </p:cNvPr>
          <p:cNvSpPr txBox="1"/>
          <p:nvPr/>
        </p:nvSpPr>
        <p:spPr>
          <a:xfrm>
            <a:off x="339567" y="2198910"/>
            <a:ext cx="3319205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20 lutego 2025 r. w Sierakowie odbyło się spotkanie panelowe z pracodawcami w ramach projektu </a:t>
            </a:r>
            <a:r>
              <a:rPr lang="pl-PL" sz="2000" i="1">
                <a:solidFill>
                  <a:srgbClr val="002060"/>
                </a:solidFill>
              </a:rPr>
              <a:t>Czas Zawodowców dla Wielkopolski</a:t>
            </a:r>
            <a:r>
              <a:rPr lang="pl-PL" sz="2000">
                <a:solidFill>
                  <a:srgbClr val="002060"/>
                </a:solidFill>
              </a:rPr>
              <a:t>, poświęcone roli migracji pracowników w zaspokajaniu potrzeb kompetencyjnych przedsiębiorstw.</a:t>
            </a:r>
          </a:p>
        </p:txBody>
      </p:sp>
    </p:spTree>
    <p:extLst>
      <p:ext uri="{BB962C8B-B14F-4D97-AF65-F5344CB8AC3E}">
        <p14:creationId xmlns:p14="http://schemas.microsoft.com/office/powerpoint/2010/main" val="316159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3717A-B3F4-91B0-D626-68C3A1C2D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E3F0AF-11C7-1527-C022-A5F00DD7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068"/>
          <a:stretch/>
        </p:blipFill>
        <p:spPr>
          <a:xfrm>
            <a:off x="5269873" y="1589272"/>
            <a:ext cx="6640675" cy="4241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8BA11532-32CD-49A8-85A1-1EADB69F29D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Targi Edukacji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EC1A05F-ECD5-FE97-C024-057C7DCFC3A7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Marzec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DD7FE2E-8FB0-2E09-45EC-0BB0FB1E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347" y="1589272"/>
            <a:ext cx="2584574" cy="4241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BF9B775-A733-321A-863A-27550BF49BC6}"/>
              </a:ext>
            </a:extLst>
          </p:cNvPr>
          <p:cNvSpPr txBox="1"/>
          <p:nvPr/>
        </p:nvSpPr>
        <p:spPr>
          <a:xfrm>
            <a:off x="413537" y="1979607"/>
            <a:ext cx="3289851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Podczas Targów Edukacji </a:t>
            </a:r>
          </a:p>
          <a:p>
            <a:r>
              <a:rPr lang="pl-PL" sz="2000">
                <a:solidFill>
                  <a:srgbClr val="002060"/>
                </a:solidFill>
              </a:rPr>
              <a:t>(7–9 marca 2025) WIZ był promowany dzięki zaangażowaniu kadry akademickiej: </a:t>
            </a:r>
          </a:p>
          <a:p>
            <a:r>
              <a:rPr lang="pl-PL" sz="2000">
                <a:solidFill>
                  <a:srgbClr val="002060"/>
                </a:solidFill>
              </a:rPr>
              <a:t>Joanny </a:t>
            </a:r>
            <a:r>
              <a:rPr lang="pl-PL" sz="2000" err="1">
                <a:solidFill>
                  <a:srgbClr val="002060"/>
                </a:solidFill>
              </a:rPr>
              <a:t>Oleśków</a:t>
            </a:r>
            <a:r>
              <a:rPr lang="pl-PL" sz="2000">
                <a:solidFill>
                  <a:srgbClr val="002060"/>
                </a:solidFill>
              </a:rPr>
              <a:t>-Szłapki</a:t>
            </a:r>
          </a:p>
          <a:p>
            <a:r>
              <a:rPr lang="pl-PL" sz="2000">
                <a:solidFill>
                  <a:srgbClr val="002060"/>
                </a:solidFill>
              </a:rPr>
              <a:t>Jakuba Pawlaka, </a:t>
            </a:r>
          </a:p>
          <a:p>
            <a:r>
              <a:rPr lang="pl-PL" sz="2000">
                <a:solidFill>
                  <a:srgbClr val="002060"/>
                </a:solidFill>
              </a:rPr>
              <a:t>Jakuba Drobnika, </a:t>
            </a:r>
          </a:p>
          <a:p>
            <a:r>
              <a:rPr lang="pl-PL" sz="2000">
                <a:solidFill>
                  <a:srgbClr val="002060"/>
                </a:solidFill>
              </a:rPr>
              <a:t>Sebastiana </a:t>
            </a:r>
            <a:r>
              <a:rPr lang="pl-PL" sz="2000" err="1">
                <a:solidFill>
                  <a:srgbClr val="002060"/>
                </a:solidFill>
              </a:rPr>
              <a:t>Kubasińskiego</a:t>
            </a:r>
            <a:r>
              <a:rPr lang="pl-PL" sz="2000">
                <a:solidFill>
                  <a:srgbClr val="002060"/>
                </a:solidFill>
              </a:rPr>
              <a:t>, 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a także wspierających nas studentów. </a:t>
            </a:r>
          </a:p>
        </p:txBody>
      </p:sp>
    </p:spTree>
    <p:extLst>
      <p:ext uri="{BB962C8B-B14F-4D97-AF65-F5344CB8AC3E}">
        <p14:creationId xmlns:p14="http://schemas.microsoft.com/office/powerpoint/2010/main" val="3801758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BBDFE-0801-78B0-A0FA-5FF7A0DCD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69C0E-753D-8AFB-2C4E-940E1A32A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9" t="2765" r="1888" b="3843"/>
          <a:stretch/>
        </p:blipFill>
        <p:spPr>
          <a:xfrm>
            <a:off x="4117730" y="1250850"/>
            <a:ext cx="4889257" cy="5341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C05BF-FA4E-7FB3-64EB-E82D68967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2" t="3048" r="3359" b="1319"/>
          <a:stretch/>
        </p:blipFill>
        <p:spPr>
          <a:xfrm>
            <a:off x="8825949" y="1250850"/>
            <a:ext cx="3068508" cy="5341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161B2DC-B2A9-2F10-E613-1FAD1944F36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WIZ-BIZ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721E8E7-A8EF-EF65-9770-3A968579708B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Marzec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E9C9A6F-36B2-E55F-5851-37CD269FC346}"/>
              </a:ext>
            </a:extLst>
          </p:cNvPr>
          <p:cNvSpPr txBox="1"/>
          <p:nvPr/>
        </p:nvSpPr>
        <p:spPr>
          <a:xfrm>
            <a:off x="116568" y="2158773"/>
            <a:ext cx="4000467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13 marca 2025 r. odbyły się dwa wydarzenia z pracodawcami: 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„Bezpieczeństwo to skuteczność” </a:t>
            </a:r>
          </a:p>
          <a:p>
            <a:r>
              <a:rPr lang="pl-PL" sz="2000">
                <a:solidFill>
                  <a:srgbClr val="002060"/>
                </a:solidFill>
              </a:rPr>
              <a:t>oraz </a:t>
            </a:r>
          </a:p>
          <a:p>
            <a:r>
              <a:rPr lang="pl-PL" sz="2000">
                <a:solidFill>
                  <a:srgbClr val="002060"/>
                </a:solidFill>
              </a:rPr>
              <a:t>„</a:t>
            </a:r>
            <a:r>
              <a:rPr lang="pl-PL" sz="2000" err="1">
                <a:solidFill>
                  <a:srgbClr val="002060"/>
                </a:solidFill>
              </a:rPr>
              <a:t>odBEZPIECZ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człowieczEŃSTWO</a:t>
            </a:r>
            <a:r>
              <a:rPr lang="pl-PL" sz="2000">
                <a:solidFill>
                  <a:srgbClr val="002060"/>
                </a:solidFill>
              </a:rPr>
              <a:t>”,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poświęcone tematyce bezpieczeństwa i odpowiedzialności </a:t>
            </a:r>
          </a:p>
          <a:p>
            <a:r>
              <a:rPr lang="pl-PL" sz="2000">
                <a:solidFill>
                  <a:srgbClr val="002060"/>
                </a:solidFill>
              </a:rPr>
              <a:t>w środowisku pracy.</a:t>
            </a:r>
            <a:endParaRPr lang="pl-PL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100DE15-D517-8C1C-EA51-26585C9B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59" y="4996663"/>
            <a:ext cx="1713498" cy="17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7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3385-C8EF-0417-BA37-DA0A20F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16313A-3CF2-A85C-6507-E31237B3B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969" y="1504093"/>
            <a:ext cx="3765454" cy="4947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2CDC88D-7A18-E831-B269-6D4B3465CECE}"/>
              </a:ext>
            </a:extLst>
          </p:cNvPr>
          <p:cNvSpPr txBox="1"/>
          <p:nvPr/>
        </p:nvSpPr>
        <p:spPr>
          <a:xfrm>
            <a:off x="268576" y="1217131"/>
            <a:ext cx="745586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Certyfikaty Doskonałości Kształcenia PKA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3694C80-8E6E-3AB8-9FD0-17D0A0DA886D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Marzec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77638C6-64C5-429E-9BAD-8FA34757AEAB}"/>
              </a:ext>
            </a:extLst>
          </p:cNvPr>
          <p:cNvSpPr txBox="1"/>
          <p:nvPr/>
        </p:nvSpPr>
        <p:spPr>
          <a:xfrm>
            <a:off x="268577" y="2359424"/>
            <a:ext cx="7227235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20 marca 2025 r.  pani Rektor dr hab. inż. Agnieszka Misztal, prof. PP i studenci WIZ </a:t>
            </a:r>
          </a:p>
          <a:p>
            <a:r>
              <a:rPr lang="pl-PL" sz="2000">
                <a:solidFill>
                  <a:srgbClr val="002060"/>
                </a:solidFill>
              </a:rPr>
              <a:t>Albert </a:t>
            </a:r>
            <a:r>
              <a:rPr lang="pl-PL" sz="2000" err="1">
                <a:solidFill>
                  <a:srgbClr val="002060"/>
                </a:solidFill>
              </a:rPr>
              <a:t>Bartyszak</a:t>
            </a:r>
            <a:r>
              <a:rPr lang="pl-PL" sz="2000">
                <a:solidFill>
                  <a:srgbClr val="002060"/>
                </a:solidFill>
              </a:rPr>
              <a:t>, </a:t>
            </a:r>
          </a:p>
          <a:p>
            <a:r>
              <a:rPr lang="pl-PL" sz="2000">
                <a:solidFill>
                  <a:srgbClr val="002060"/>
                </a:solidFill>
              </a:rPr>
              <a:t>Zuzanna Bolińska, </a:t>
            </a:r>
          </a:p>
          <a:p>
            <a:r>
              <a:rPr lang="pl-PL" sz="2000">
                <a:solidFill>
                  <a:srgbClr val="002060"/>
                </a:solidFill>
              </a:rPr>
              <a:t>Zuzanna Lehmann</a:t>
            </a:r>
          </a:p>
          <a:p>
            <a:r>
              <a:rPr lang="pl-PL" sz="2000">
                <a:solidFill>
                  <a:srgbClr val="002060"/>
                </a:solidFill>
              </a:rPr>
              <a:t>Robert Barabasz </a:t>
            </a:r>
          </a:p>
          <a:p>
            <a:r>
              <a:rPr lang="pl-PL" sz="2000">
                <a:solidFill>
                  <a:srgbClr val="002060"/>
                </a:solidFill>
              </a:rPr>
              <a:t>odebrali w Warszawie Certyfikaty Doskonałości Kształcenia PKA dla kierunków </a:t>
            </a:r>
            <a:r>
              <a:rPr lang="pl-PL" sz="2000" b="1">
                <a:solidFill>
                  <a:srgbClr val="002060"/>
                </a:solidFill>
              </a:rPr>
              <a:t>Inżynieria Zarządzania i Logistyka. </a:t>
            </a:r>
          </a:p>
        </p:txBody>
      </p:sp>
    </p:spTree>
    <p:extLst>
      <p:ext uri="{BB962C8B-B14F-4D97-AF65-F5344CB8AC3E}">
        <p14:creationId xmlns:p14="http://schemas.microsoft.com/office/powerpoint/2010/main" val="952141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9D521-B85E-DD9A-16C5-E2FDB24DF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8BE694A-9DB3-506B-5AF1-9B7D8CFD6C4B}"/>
              </a:ext>
            </a:extLst>
          </p:cNvPr>
          <p:cNvSpPr/>
          <p:nvPr/>
        </p:nvSpPr>
        <p:spPr>
          <a:xfrm>
            <a:off x="548640" y="1451011"/>
            <a:ext cx="874040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endParaRPr lang="pl-PL" sz="2800" b="1">
              <a:solidFill>
                <a:srgbClr val="2B6CA7"/>
              </a:solidFill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591BB-F863-6B92-9917-C5903FF4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914" r="1596" b="14995"/>
          <a:stretch/>
        </p:blipFill>
        <p:spPr>
          <a:xfrm>
            <a:off x="5840206" y="2098963"/>
            <a:ext cx="5915376" cy="3477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INSTYTUT LOGISTYKI | Wydział Inżynierii Zarządzania">
            <a:extLst>
              <a:ext uri="{FF2B5EF4-FFF2-40B4-BE49-F238E27FC236}">
                <a16:creationId xmlns:a16="http://schemas.microsoft.com/office/drawing/2014/main" id="{D4CA074C-BDFD-5837-18C9-63449B00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465" y="5279448"/>
            <a:ext cx="1362191" cy="143563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B616256-782B-C4E7-F581-EEC851B09DDC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Konferencja dla studentów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F28C7B3-3841-7468-7151-0B32093CC450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Marzec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C1F947B-D99F-1E5B-0F66-582EF50399A8}"/>
              </a:ext>
            </a:extLst>
          </p:cNvPr>
          <p:cNvSpPr txBox="1"/>
          <p:nvPr/>
        </p:nvSpPr>
        <p:spPr>
          <a:xfrm>
            <a:off x="548640" y="3126616"/>
            <a:ext cx="457667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29 marca 2025 r. odbyła się konferencja </a:t>
            </a:r>
            <a:r>
              <a:rPr lang="pl-PL" sz="2000" err="1">
                <a:solidFill>
                  <a:srgbClr val="002060"/>
                </a:solidFill>
              </a:rPr>
              <a:t>Enactus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Future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Leaders</a:t>
            </a:r>
            <a:r>
              <a:rPr lang="pl-PL" sz="2000">
                <a:solidFill>
                  <a:srgbClr val="002060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429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EA18D-8B2C-4BE7-C1D6-04723F5C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9DD43-0EC8-F746-A33F-F86369C1E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81" t="6687" r="9172" b="4219"/>
          <a:stretch/>
        </p:blipFill>
        <p:spPr>
          <a:xfrm>
            <a:off x="3671536" y="1707411"/>
            <a:ext cx="8251887" cy="4395156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01991B7F-0E08-BECE-3230-5F2BD78CB3AC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WIZ – BIZ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3A6ECA0-86CD-F43D-5CE6-84382271D401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FCAC5A-825B-B650-2032-BF6C8329697B}"/>
              </a:ext>
            </a:extLst>
          </p:cNvPr>
          <p:cNvSpPr txBox="1"/>
          <p:nvPr/>
        </p:nvSpPr>
        <p:spPr>
          <a:xfrm>
            <a:off x="447261" y="2477382"/>
            <a:ext cx="2844579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 kwietnia 2025 r. odbyło się wydarzenie „Dzień szkła na Politechnice Poznańskiej – BA Day”, zorganizowane we współpracy z pracodawcami branży szklarskiej.</a:t>
            </a:r>
          </a:p>
        </p:txBody>
      </p:sp>
    </p:spTree>
    <p:extLst>
      <p:ext uri="{BB962C8B-B14F-4D97-AF65-F5344CB8AC3E}">
        <p14:creationId xmlns:p14="http://schemas.microsoft.com/office/powerpoint/2010/main" val="758620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912E6-3868-99BE-91AA-CD45A7961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84DA07-86CF-D238-5EED-D115FACD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6" t="3056" r="3357" b="7108"/>
          <a:stretch/>
        </p:blipFill>
        <p:spPr>
          <a:xfrm>
            <a:off x="4490609" y="2148443"/>
            <a:ext cx="3654126" cy="3187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382AB-C228-25BB-73A2-D0574F4B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9" t="1573" r="4145" b="13925"/>
          <a:stretch/>
        </p:blipFill>
        <p:spPr>
          <a:xfrm>
            <a:off x="8144735" y="2148443"/>
            <a:ext cx="3815536" cy="3187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D823087C-8224-6206-E467-AC148A3801AD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Spotkania z biznesem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19D956C-8369-ACCE-5837-782858EF1327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0590382-6245-BFB0-B03B-85CA8AAA4219}"/>
              </a:ext>
            </a:extLst>
          </p:cNvPr>
          <p:cNvSpPr txBox="1"/>
          <p:nvPr/>
        </p:nvSpPr>
        <p:spPr>
          <a:xfrm>
            <a:off x="471055" y="2413337"/>
            <a:ext cx="3654126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10 kwietnia 2025 r. w Pudliszkach odbyło się spotkanie z pracodawcami w ramach projektu </a:t>
            </a:r>
            <a:r>
              <a:rPr lang="pl-PL" sz="2000" i="1">
                <a:solidFill>
                  <a:srgbClr val="002060"/>
                </a:solidFill>
              </a:rPr>
              <a:t>Czas Zawodowców dla Wielkopolski</a:t>
            </a:r>
            <a:r>
              <a:rPr lang="pl-PL" sz="2000">
                <a:solidFill>
                  <a:srgbClr val="002060"/>
                </a:solidFill>
              </a:rPr>
              <a:t>, poświęcone komunikacji i wpływowi sztucznej inteligencji – jej szansom i zagrożeniom – w środowisku pracy.</a:t>
            </a:r>
          </a:p>
        </p:txBody>
      </p:sp>
    </p:spTree>
    <p:extLst>
      <p:ext uri="{BB962C8B-B14F-4D97-AF65-F5344CB8AC3E}">
        <p14:creationId xmlns:p14="http://schemas.microsoft.com/office/powerpoint/2010/main" val="3941665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B959855-DD6F-4753-A6A6-B80F1F78A9DB}"/>
              </a:ext>
            </a:extLst>
          </p:cNvPr>
          <p:cNvSpPr/>
          <p:nvPr/>
        </p:nvSpPr>
        <p:spPr>
          <a:xfrm>
            <a:off x="575355" y="1596511"/>
            <a:ext cx="2306582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9C5EE-8A6F-932A-74CD-90A94B3B9838}"/>
              </a:ext>
            </a:extLst>
          </p:cNvPr>
          <p:cNvSpPr txBox="1"/>
          <p:nvPr/>
        </p:nvSpPr>
        <p:spPr>
          <a:xfrm>
            <a:off x="482490" y="2653470"/>
            <a:ext cx="475852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11 kwietnia 2025 r. na Politechnice Poznańskiej odbyło się seminarium poświęcone zarządzaniu kryzysowemu w społecznościach lokalnych, organizowane we współpracy z </a:t>
            </a:r>
            <a:r>
              <a:rPr lang="pl-PL" sz="2000" err="1">
                <a:solidFill>
                  <a:srgbClr val="002060"/>
                </a:solidFill>
              </a:rPr>
              <a:t>National</a:t>
            </a:r>
            <a:r>
              <a:rPr lang="pl-PL" sz="2000">
                <a:solidFill>
                  <a:srgbClr val="002060"/>
                </a:solidFill>
              </a:rPr>
              <a:t> Technical University of </a:t>
            </a:r>
            <a:r>
              <a:rPr lang="pl-PL" sz="2000" err="1">
                <a:solidFill>
                  <a:srgbClr val="002060"/>
                </a:solidFill>
              </a:rPr>
              <a:t>Ukraine</a:t>
            </a:r>
            <a:r>
              <a:rPr lang="pl-PL" sz="2000">
                <a:solidFill>
                  <a:srgbClr val="002060"/>
                </a:solidFill>
              </a:rPr>
              <a:t> oraz partnerami projektu NATO SPS</a:t>
            </a:r>
            <a:endParaRPr kumimoji="0" lang="en-US" sz="200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7" descr="Plakat promujący szkolenie &quot;Zarządzanie kryzysowe w społecznościach lokalnych&quot;">
            <a:extLst>
              <a:ext uri="{FF2B5EF4-FFF2-40B4-BE49-F238E27FC236}">
                <a16:creationId xmlns:a16="http://schemas.microsoft.com/office/drawing/2014/main" id="{325A578C-1F6D-BE19-50A6-8491E7BE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990" y="1997414"/>
            <a:ext cx="2590672" cy="3652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35313-1994-FA32-FBBC-CBC8D919F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418" y="1995936"/>
            <a:ext cx="3675720" cy="3645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F42F8CE-546D-F0C1-6821-3F920DA955FE}"/>
              </a:ext>
            </a:extLst>
          </p:cNvPr>
          <p:cNvSpPr txBox="1"/>
          <p:nvPr/>
        </p:nvSpPr>
        <p:spPr>
          <a:xfrm>
            <a:off x="268576" y="1217131"/>
            <a:ext cx="67621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Zarządzanie kryzysowe – szkolenie na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AC52423-A658-30AE-53B8-D5DB1D60D8C3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14FA4F-A33B-D608-40B5-125E2B0A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863" y="5211313"/>
            <a:ext cx="1488907" cy="148890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BB49EC2-2C7C-54E1-FBBC-47CF1538C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259" y="5120155"/>
            <a:ext cx="1778116" cy="17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1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8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3E4D8C9-4E09-2494-52DA-D5FC8F5FF001}"/>
              </a:ext>
            </a:extLst>
          </p:cNvPr>
          <p:cNvSpPr txBox="1"/>
          <p:nvPr/>
        </p:nvSpPr>
        <p:spPr>
          <a:xfrm>
            <a:off x="268577" y="1217131"/>
            <a:ext cx="733787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26. edycja Międzynarodowych Warsztatów Zarządzania Strategicznego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7C9B4A-07F2-1C0D-2538-1387F598D3FB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72548D1-4294-523B-83AD-C222DD4A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28" y="1730419"/>
            <a:ext cx="7183295" cy="4508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AE898-3097-FA7B-2857-5F5996E4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516" y="5207460"/>
            <a:ext cx="1488907" cy="1488907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A428C5D-C031-CC53-613C-B09B8BE66CF0}"/>
              </a:ext>
            </a:extLst>
          </p:cNvPr>
          <p:cNvSpPr txBox="1"/>
          <p:nvPr/>
        </p:nvSpPr>
        <p:spPr>
          <a:xfrm>
            <a:off x="401689" y="2652915"/>
            <a:ext cx="4158827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7 – 13 kwietnia 2025 r. odbyła </a:t>
            </a:r>
          </a:p>
          <a:p>
            <a:r>
              <a:rPr lang="pl-PL" sz="2000">
                <a:solidFill>
                  <a:srgbClr val="002060"/>
                </a:solidFill>
              </a:rPr>
              <a:t>26. edycja Międzynarodowych Warsztatów Zarządzania Strategicznego, gromadząca studentów i wykładowców z różnych krajów i stanowiąca przestrzeń wymiany doświadczeń w zakresie zarządzania strategicznego.</a:t>
            </a:r>
          </a:p>
        </p:txBody>
      </p:sp>
    </p:spTree>
    <p:extLst>
      <p:ext uri="{BB962C8B-B14F-4D97-AF65-F5344CB8AC3E}">
        <p14:creationId xmlns:p14="http://schemas.microsoft.com/office/powerpoint/2010/main" val="3510454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2BA45-5441-1039-3638-EE997921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784ED68-66E3-C9BF-6B5C-79FE21858F59}"/>
              </a:ext>
            </a:extLst>
          </p:cNvPr>
          <p:cNvSpPr/>
          <p:nvPr/>
        </p:nvSpPr>
        <p:spPr>
          <a:xfrm>
            <a:off x="588618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B1186CB-A0ED-7268-BF59-7C5AA4832327}"/>
              </a:ext>
            </a:extLst>
          </p:cNvPr>
          <p:cNvSpPr txBox="1"/>
          <p:nvPr/>
        </p:nvSpPr>
        <p:spPr>
          <a:xfrm>
            <a:off x="268577" y="1217131"/>
            <a:ext cx="73378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Międzynarodowy</a:t>
            </a:r>
            <a:r>
              <a:rPr lang="en-US" sz="2400" b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okrągły</a:t>
            </a:r>
            <a:r>
              <a:rPr lang="en-US" sz="2400" b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stół</a:t>
            </a:r>
            <a:endParaRPr kumimoji="0" lang="en-US" sz="2400" b="0" i="0" u="none" strike="noStrike" cap="none" spc="0" normalizeH="0" baseline="0" err="1">
              <a:ln>
                <a:noFill/>
              </a:ln>
              <a:solidFill>
                <a:srgbClr val="002060"/>
              </a:solidFill>
              <a:effectLst/>
              <a:uFillTx/>
              <a:latin typeface="Helvetica"/>
              <a:ea typeface="+mn-ea"/>
              <a:cs typeface="+mn-cs"/>
              <a:sym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7B45318-8C14-9A91-1269-680459689C78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92CD3E1-5762-4BDF-3189-2D71C23603AC}"/>
              </a:ext>
            </a:extLst>
          </p:cNvPr>
          <p:cNvSpPr txBox="1"/>
          <p:nvPr/>
        </p:nvSpPr>
        <p:spPr>
          <a:xfrm>
            <a:off x="471873" y="2372179"/>
            <a:ext cx="3918197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5E86"/>
                </a:solidFill>
                <a:latin typeface="Arial"/>
                <a:cs typeface="Arial"/>
              </a:rPr>
              <a:t>•</a:t>
            </a:r>
            <a:r>
              <a:rPr lang="pl-PL" sz="2000">
                <a:solidFill>
                  <a:srgbClr val="005E86"/>
                </a:solidFill>
              </a:rPr>
              <a:t>Odporność wspólnot lokalnych w sytuacjach kryzysowych – polsko-ukraińska wymiana doświadczeń</a:t>
            </a:r>
            <a:endParaRPr lang="en-US">
              <a:solidFill>
                <a:srgbClr val="005E86"/>
              </a:solidFill>
            </a:endParaRPr>
          </a:p>
          <a:p>
            <a:r>
              <a:rPr lang="pl-PL" sz="2000">
                <a:solidFill>
                  <a:srgbClr val="005E86"/>
                </a:solidFill>
                <a:latin typeface="Arial"/>
                <a:cs typeface="Arial"/>
              </a:rPr>
              <a:t>•</a:t>
            </a:r>
            <a:r>
              <a:rPr lang="pl-PL" sz="2000">
                <a:solidFill>
                  <a:srgbClr val="005E86"/>
                </a:solidFill>
              </a:rPr>
              <a:t>Celem spotkania jest wymiana doświadczeń i dobrych praktyk związanych ze wzmacnianiem odporności społeczności lokalnych na sytuacje kryzysowe – w kontekście współczesnych wyzwań bezpieczeństwa</a:t>
            </a:r>
            <a:endParaRPr lang="pl-PL">
              <a:solidFill>
                <a:srgbClr val="005E86"/>
              </a:solidFill>
            </a:endParaRPr>
          </a:p>
          <a:p>
            <a:endParaRPr lang="pl-PL" sz="200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2F6BF-E334-61E6-E5DA-63C29AA91FE2}"/>
              </a:ext>
            </a:extLst>
          </p:cNvPr>
          <p:cNvSpPr txBox="1"/>
          <p:nvPr/>
        </p:nvSpPr>
        <p:spPr>
          <a:xfrm>
            <a:off x="581526" y="3499184"/>
            <a:ext cx="3659607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2800" kern="1200">
              <a:latin typeface="Calibri"/>
              <a:ea typeface="+mn-ea"/>
              <a:cs typeface="+mn-c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68347-563B-BE3D-D01D-64FFF97AB549}"/>
              </a:ext>
            </a:extLst>
          </p:cNvPr>
          <p:cNvSpPr txBox="1"/>
          <p:nvPr/>
        </p:nvSpPr>
        <p:spPr>
          <a:xfrm>
            <a:off x="2747211" y="3429000"/>
            <a:ext cx="3579395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pl-PL" sz="280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29BB3-2A5E-9732-B229-CE1B25CC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51" y="1977941"/>
            <a:ext cx="5351045" cy="30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271708-B6BE-C4B5-EAF5-02527186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19" y="1678794"/>
            <a:ext cx="9797227" cy="5026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E40D9CE7-EBC7-4461-9FAC-B556DF94FDC6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Publikacje 120+ punktowe w 2025 r.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330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FE04B-B8A0-2026-29D8-32171E92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F5DDBD-6B4A-4674-5B8E-4D31FC0E6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11" y="1217131"/>
            <a:ext cx="3793612" cy="4995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1BAAD33-ED15-4181-4C44-AF65EF2BCFBD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Drzwi otwarte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BFABD56-207B-2374-FC67-3C9A392859AE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Kwiecień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B1AA717-A0C2-92F7-EC5F-297EEF50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768" y="1217131"/>
            <a:ext cx="3716043" cy="4995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0B30E4B-779A-8059-E025-DAD7F047DACD}"/>
              </a:ext>
            </a:extLst>
          </p:cNvPr>
          <p:cNvSpPr txBox="1"/>
          <p:nvPr/>
        </p:nvSpPr>
        <p:spPr>
          <a:xfrm>
            <a:off x="268577" y="2283847"/>
            <a:ext cx="3925956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Drzwi Otwarte 15 kwietnia </a:t>
            </a:r>
          </a:p>
          <a:p>
            <a:r>
              <a:rPr lang="pl-PL" sz="2000">
                <a:solidFill>
                  <a:srgbClr val="002060"/>
                </a:solidFill>
              </a:rPr>
              <a:t>przy wsparciu wykładowców: </a:t>
            </a:r>
          </a:p>
          <a:p>
            <a:r>
              <a:rPr lang="pl-PL" sz="2000">
                <a:solidFill>
                  <a:srgbClr val="002060"/>
                </a:solidFill>
              </a:rPr>
              <a:t>Joanny </a:t>
            </a:r>
            <a:r>
              <a:rPr lang="pl-PL" sz="2000" err="1">
                <a:solidFill>
                  <a:srgbClr val="002060"/>
                </a:solidFill>
              </a:rPr>
              <a:t>Oleśków</a:t>
            </a:r>
            <a:r>
              <a:rPr lang="pl-PL" sz="2000">
                <a:solidFill>
                  <a:srgbClr val="002060"/>
                </a:solidFill>
              </a:rPr>
              <a:t>-Szłapki,</a:t>
            </a:r>
          </a:p>
          <a:p>
            <a:r>
              <a:rPr lang="pl-PL" sz="2000">
                <a:solidFill>
                  <a:srgbClr val="002060"/>
                </a:solidFill>
              </a:rPr>
              <a:t>Sebastiana </a:t>
            </a:r>
            <a:r>
              <a:rPr lang="pl-PL" sz="2000" err="1">
                <a:solidFill>
                  <a:srgbClr val="002060"/>
                </a:solidFill>
              </a:rPr>
              <a:t>Kubasińskiego</a:t>
            </a:r>
            <a:r>
              <a:rPr lang="pl-PL" sz="2000">
                <a:solidFill>
                  <a:srgbClr val="002060"/>
                </a:solidFill>
              </a:rPr>
              <a:t>, </a:t>
            </a:r>
          </a:p>
          <a:p>
            <a:r>
              <a:rPr lang="pl-PL" sz="2000">
                <a:solidFill>
                  <a:srgbClr val="002060"/>
                </a:solidFill>
              </a:rPr>
              <a:t>Katarzyny </a:t>
            </a:r>
            <a:r>
              <a:rPr lang="pl-PL" sz="2000" err="1">
                <a:solidFill>
                  <a:srgbClr val="002060"/>
                </a:solidFill>
              </a:rPr>
              <a:t>Siemieniak</a:t>
            </a:r>
            <a:r>
              <a:rPr lang="pl-PL" sz="2000">
                <a:solidFill>
                  <a:srgbClr val="002060"/>
                </a:solidFill>
              </a:rPr>
              <a:t>, </a:t>
            </a:r>
          </a:p>
          <a:p>
            <a:r>
              <a:rPr lang="pl-PL" sz="2000">
                <a:solidFill>
                  <a:srgbClr val="002060"/>
                </a:solidFill>
              </a:rPr>
              <a:t>Ireneusza Gani, </a:t>
            </a:r>
          </a:p>
          <a:p>
            <a:r>
              <a:rPr lang="pl-PL" sz="2000">
                <a:solidFill>
                  <a:srgbClr val="002060"/>
                </a:solidFill>
              </a:rPr>
              <a:t>i Jakuba Pawlaka 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oraz zaangażowanych studentów/stażystów.</a:t>
            </a:r>
          </a:p>
        </p:txBody>
      </p:sp>
    </p:spTree>
    <p:extLst>
      <p:ext uri="{BB962C8B-B14F-4D97-AF65-F5344CB8AC3E}">
        <p14:creationId xmlns:p14="http://schemas.microsoft.com/office/powerpoint/2010/main" val="3759483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5AADA-3063-BBAF-B0B0-38AABB89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33" t="10495" r="13220" b="8314"/>
          <a:stretch/>
        </p:blipFill>
        <p:spPr>
          <a:xfrm>
            <a:off x="8871046" y="1447962"/>
            <a:ext cx="3207224" cy="4512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B17D7F4-2435-4624-B4EF-4E262E84F132}"/>
              </a:ext>
            </a:extLst>
          </p:cNvPr>
          <p:cNvSpPr/>
          <p:nvPr/>
        </p:nvSpPr>
        <p:spPr>
          <a:xfrm>
            <a:off x="335560" y="1597730"/>
            <a:ext cx="576044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endParaRPr lang="pl-PL" sz="2800" b="1">
              <a:solidFill>
                <a:srgbClr val="2B6CA7"/>
              </a:solidFill>
              <a:latin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D6B62-1891-F798-E3B1-62BA97C2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817" y="4835943"/>
            <a:ext cx="2014287" cy="2018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41E29-E19D-2683-3AAB-76C9092251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21838" r="30272" b="26932"/>
          <a:stretch/>
        </p:blipFill>
        <p:spPr>
          <a:xfrm>
            <a:off x="4150569" y="3559991"/>
            <a:ext cx="4639317" cy="2406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B51E6536-CBB5-7BA1-07A9-0636E18EA945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V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Forum Bezpieczeństwa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519EF7-D385-C2D8-5213-542D3DDD22AF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A318E88-CC36-8C61-F6DD-62FF81D52A93}"/>
              </a:ext>
            </a:extLst>
          </p:cNvPr>
          <p:cNvSpPr txBox="1"/>
          <p:nvPr/>
        </p:nvSpPr>
        <p:spPr>
          <a:xfrm>
            <a:off x="222077" y="1928775"/>
            <a:ext cx="7300415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14 maja 2025 r. na Wydziale Inżynierii Zarządzania odbyło się</a:t>
            </a:r>
          </a:p>
          <a:p>
            <a:r>
              <a:rPr lang="pl-PL" sz="2000" b="1">
                <a:solidFill>
                  <a:srgbClr val="002060"/>
                </a:solidFill>
              </a:rPr>
              <a:t>V Akademickie Forum Bezpieczeństwa</a:t>
            </a:r>
            <a:r>
              <a:rPr lang="pl-PL" sz="2000">
                <a:solidFill>
                  <a:srgbClr val="002060"/>
                </a:solidFill>
              </a:rPr>
              <a:t>. W trakcie wydarzenia zaprezentowano referaty dotyczące m.in. technologii cyfrowych w ratownictwie wodnym, migracji na Morzu Śródziemnym, bezpieczeństwa w leśnictwie</a:t>
            </a:r>
          </a:p>
        </p:txBody>
      </p:sp>
    </p:spTree>
    <p:extLst>
      <p:ext uri="{BB962C8B-B14F-4D97-AF65-F5344CB8AC3E}">
        <p14:creationId xmlns:p14="http://schemas.microsoft.com/office/powerpoint/2010/main" val="3417278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F8DD2-FDB9-D949-9DEB-19DB7CB84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E07457E-46E4-6751-5F95-FC22B0B1BF7E}"/>
              </a:ext>
            </a:extLst>
          </p:cNvPr>
          <p:cNvSpPr/>
          <p:nvPr/>
        </p:nvSpPr>
        <p:spPr>
          <a:xfrm>
            <a:off x="335560" y="1597730"/>
            <a:ext cx="576044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endParaRPr lang="pl-PL" sz="2800" b="1">
              <a:solidFill>
                <a:srgbClr val="2B6CA7"/>
              </a:solidFill>
              <a:latin typeface="Montserra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2666774-37BC-D958-059D-742DB4409C41}"/>
              </a:ext>
            </a:extLst>
          </p:cNvPr>
          <p:cNvSpPr txBox="1"/>
          <p:nvPr/>
        </p:nvSpPr>
        <p:spPr>
          <a:xfrm>
            <a:off x="459077" y="1317393"/>
            <a:ext cx="80957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ctr" rtl="0"/>
            <a:r>
              <a:rPr lang="pl-PL" sz="2400" b="1">
                <a:solidFill>
                  <a:srgbClr val="002060"/>
                </a:solidFill>
                <a:latin typeface="Helvetica"/>
                <a:ea typeface="Calibri"/>
                <a:cs typeface="Calibri"/>
              </a:rPr>
              <a:t>V edycja międzynarodowego wydarzenia</a:t>
            </a:r>
          </a:p>
          <a:p>
            <a:pPr marL="0" algn="ctr" rtl="0"/>
            <a:r>
              <a:rPr lang="pl-PL" sz="2400" b="1">
                <a:solidFill>
                  <a:srgbClr val="002060"/>
                </a:solidFill>
                <a:latin typeface="Helvetica"/>
                <a:ea typeface="Calibri"/>
                <a:cs typeface="Calibri"/>
              </a:rPr>
              <a:t>„SUMMER SCHOOL - 2025”</a:t>
            </a:r>
            <a:endParaRPr lang="pl-PL" sz="2400" b="1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45535CE-A427-03EB-1746-B70B89AA81B2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BD560-91DE-5E30-EB15-80BA512E1270}"/>
              </a:ext>
            </a:extLst>
          </p:cNvPr>
          <p:cNvSpPr txBox="1"/>
          <p:nvPr/>
        </p:nvSpPr>
        <p:spPr>
          <a:xfrm>
            <a:off x="4471737" y="2396289"/>
            <a:ext cx="609600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ctr" rtl="0"/>
            <a:endParaRPr lang="pl-PL" sz="2400">
              <a:solidFill>
                <a:srgbClr val="282828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E710A-7AD1-76A1-054A-9231EFF59E89}"/>
              </a:ext>
            </a:extLst>
          </p:cNvPr>
          <p:cNvSpPr txBox="1"/>
          <p:nvPr/>
        </p:nvSpPr>
        <p:spPr>
          <a:xfrm>
            <a:off x="912395" y="2326106"/>
            <a:ext cx="4852737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ctr" rtl="0"/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W zorganizowanym w dniach 26–30 maja 2025 r. wydarzeniu wzięło udział </a:t>
            </a:r>
            <a:b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</a:br>
            <a: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30 studentów </a:t>
            </a:r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z </a:t>
            </a:r>
            <a: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10 uczelni </a:t>
            </a:r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wyższych zlokalizowanych w</a:t>
            </a:r>
            <a: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 6 państwach</a:t>
            </a:r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pl-PL" sz="2400" kern="12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Polsce, Ukrainie, Słowenii, Gruzji, Kazachstanie i Niemczech</a:t>
            </a:r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0" algn="ctr" rtl="0"/>
            <a:endParaRPr lang="pl-PL"/>
          </a:p>
          <a:p>
            <a:pPr marL="0" algn="ctr" rtl="0"/>
            <a: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Organizatorzy wydarzenia: </a:t>
            </a:r>
            <a:br>
              <a:rPr lang="pl-PL" sz="2400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</a:br>
            <a: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dr inż. Irena Pawłyszyn,</a:t>
            </a:r>
            <a:b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</a:br>
            <a:r>
              <a:rPr lang="pl-PL" sz="2400" b="1" kern="1200">
                <a:solidFill>
                  <a:srgbClr val="282828"/>
                </a:solidFill>
                <a:latin typeface="Calibri"/>
                <a:ea typeface="Calibri"/>
                <a:cs typeface="Calibri"/>
              </a:rPr>
              <a:t> dr inż. Andżelika Libertowska.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737213-C3C6-1A07-A6B9-9471D535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584" y="2609600"/>
            <a:ext cx="5430253" cy="33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1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2EBE7-B47A-670D-731A-72E29066B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2F922D2-F1E0-8535-E162-2BA42B542544}"/>
              </a:ext>
            </a:extLst>
          </p:cNvPr>
          <p:cNvSpPr txBox="1"/>
          <p:nvPr/>
        </p:nvSpPr>
        <p:spPr>
          <a:xfrm>
            <a:off x="268576" y="1217131"/>
            <a:ext cx="828174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Wykład prof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. dr hab. Patrycji Klimas z Uniwersytetu Ekonomicznego we Wrocławiu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5A503D3-448A-F22C-7F1E-41D8126076A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C51C52-2AE2-637F-EF4F-39B61C91872E}"/>
              </a:ext>
            </a:extLst>
          </p:cNvPr>
          <p:cNvSpPr txBox="1"/>
          <p:nvPr/>
        </p:nvSpPr>
        <p:spPr>
          <a:xfrm>
            <a:off x="387846" y="2624903"/>
            <a:ext cx="3571903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19.05.2025 r., w ramach seminarium naukowego Wydziału Inżynierii Zarządzania odbył się wykład prof. dr hab. Patrycji Klimas „Zmiana jest jedyną stałą – także w badaniach ilościowych”. </a:t>
            </a:r>
          </a:p>
        </p:txBody>
      </p:sp>
      <p:pic>
        <p:nvPicPr>
          <p:cNvPr id="3" name="Obraz 2" descr="Obraz zawierający tekst, Ludzka twarz, osoba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6A0F41B-C4C6-C03F-202D-45C46EED7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3" y="2048126"/>
            <a:ext cx="6786360" cy="4343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154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2EBE7-B47A-670D-731A-72E29066B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47E7BE-1156-43ED-A7B3-3AF2DFDC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08"/>
          <a:stretch/>
        </p:blipFill>
        <p:spPr>
          <a:xfrm>
            <a:off x="5015074" y="1427503"/>
            <a:ext cx="7115304" cy="4857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2F922D2-F1E0-8535-E162-2BA42B542544}"/>
              </a:ext>
            </a:extLst>
          </p:cNvPr>
          <p:cNvSpPr txBox="1"/>
          <p:nvPr/>
        </p:nvSpPr>
        <p:spPr>
          <a:xfrm>
            <a:off x="220952" y="1217131"/>
            <a:ext cx="524782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Wykłady i konsultacje </a:t>
            </a:r>
            <a:endParaRPr lang="en-US" sz="2400">
              <a:solidFill>
                <a:srgbClr val="002060"/>
              </a:solidFill>
              <a:latin typeface="+mj-lt"/>
              <a:sym typeface="Calibri"/>
            </a:endParaRPr>
          </a:p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prof. Jeffersona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Noëla</a:t>
            </a:r>
            <a:endParaRPr lang="en-US" sz="2400">
              <a:solidFill>
                <a:srgbClr val="002060"/>
              </a:solidFill>
              <a:latin typeface="+mj-lt"/>
              <a:sym typeface="Calibri"/>
            </a:endParaRPr>
          </a:p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z Florida International University </a:t>
            </a:r>
            <a:endParaRPr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5A503D3-448A-F22C-7F1E-41D8126076A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C51C52-2AE2-637F-EF4F-39B61C91872E}"/>
              </a:ext>
            </a:extLst>
          </p:cNvPr>
          <p:cNvSpPr txBox="1"/>
          <p:nvPr/>
        </p:nvSpPr>
        <p:spPr>
          <a:xfrm>
            <a:off x="387846" y="2624903"/>
            <a:ext cx="3571903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20 maja 2025 r. WIZ odwiedził prof. Jefferson </a:t>
            </a:r>
            <a:r>
              <a:rPr lang="pl-PL" sz="2000" err="1">
                <a:solidFill>
                  <a:srgbClr val="002060"/>
                </a:solidFill>
              </a:rPr>
              <a:t>Noëla</a:t>
            </a:r>
            <a:r>
              <a:rPr lang="pl-PL" sz="2000">
                <a:solidFill>
                  <a:srgbClr val="002060"/>
                </a:solidFill>
              </a:rPr>
              <a:t> z Florida International University. 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Podczas wykładu otwartego (a potem konsultacji) przedstawiał studentom EM zagadnienia związane z przekonującym przemawianiem.</a:t>
            </a:r>
          </a:p>
        </p:txBody>
      </p:sp>
    </p:spTree>
    <p:extLst>
      <p:ext uri="{BB962C8B-B14F-4D97-AF65-F5344CB8AC3E}">
        <p14:creationId xmlns:p14="http://schemas.microsoft.com/office/powerpoint/2010/main" val="1437824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A99C460-6976-4163-B0CF-4E0044ED2B35}"/>
              </a:ext>
            </a:extLst>
          </p:cNvPr>
          <p:cNvSpPr/>
          <p:nvPr/>
        </p:nvSpPr>
        <p:spPr>
          <a:xfrm>
            <a:off x="548640" y="1451011"/>
            <a:ext cx="874040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endParaRPr lang="pl-PL" sz="2800" b="1">
              <a:solidFill>
                <a:srgbClr val="2B6CA7"/>
              </a:solidFill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B8A58-25BE-B6C7-4A67-E56F96E7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166" y="1972102"/>
            <a:ext cx="4994826" cy="3732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86B15-21C9-D247-28AF-7E774751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5" t="8154" r="-370" b="36607"/>
          <a:stretch/>
        </p:blipFill>
        <p:spPr>
          <a:xfrm>
            <a:off x="7246350" y="1974231"/>
            <a:ext cx="4645510" cy="3732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C3C4A6-48FE-E9F7-E28C-75ABB6CD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726" y="4971434"/>
            <a:ext cx="2014287" cy="1968667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2F18AA9B-69C7-2CCA-95BD-A1962A170A51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VII Szkoła Systemów Szarych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E550D57-6788-19FE-5E19-8D9E122475B7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499EA15-40F7-724F-B1CF-1184DEF866F5}"/>
              </a:ext>
            </a:extLst>
          </p:cNvPr>
          <p:cNvSpPr txBox="1"/>
          <p:nvPr/>
        </p:nvSpPr>
        <p:spPr>
          <a:xfrm>
            <a:off x="381260" y="2301501"/>
            <a:ext cx="362692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W dniach </a:t>
            </a:r>
            <a:r>
              <a:rPr lang="pl-PL" sz="2000" b="1">
                <a:solidFill>
                  <a:srgbClr val="002060"/>
                </a:solidFill>
              </a:rPr>
              <a:t>22–23 maja 2025 r.</a:t>
            </a:r>
            <a:r>
              <a:rPr lang="pl-PL" sz="2000">
                <a:solidFill>
                  <a:srgbClr val="002060"/>
                </a:solidFill>
              </a:rPr>
              <a:t> na Politechnice Poznańskiej odbyła się </a:t>
            </a:r>
            <a:r>
              <a:rPr lang="pl-PL" sz="2000" b="1">
                <a:solidFill>
                  <a:srgbClr val="002060"/>
                </a:solidFill>
              </a:rPr>
              <a:t>VII edycja School of Grey Systems</a:t>
            </a:r>
            <a:r>
              <a:rPr lang="pl-PL" sz="2000">
                <a:solidFill>
                  <a:srgbClr val="002060"/>
                </a:solidFill>
              </a:rPr>
              <a:t>, skierowana do studentów, doktorantów i badaczy zainteresowanych systemami szarymi, metodami ilościowymi i analizą niepewności.</a:t>
            </a:r>
          </a:p>
        </p:txBody>
      </p:sp>
    </p:spTree>
    <p:extLst>
      <p:ext uri="{BB962C8B-B14F-4D97-AF65-F5344CB8AC3E}">
        <p14:creationId xmlns:p14="http://schemas.microsoft.com/office/powerpoint/2010/main" val="501539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76FC3-1559-8247-A017-9DFFF8C0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F9D08E-43D6-64EB-019B-DAD7971E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542" y="1748505"/>
            <a:ext cx="6947563" cy="4382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4C1F6AF7-FB5A-DF9C-71E8-8841795FDB48}"/>
              </a:ext>
            </a:extLst>
          </p:cNvPr>
          <p:cNvSpPr txBox="1"/>
          <p:nvPr/>
        </p:nvSpPr>
        <p:spPr>
          <a:xfrm>
            <a:off x="268577" y="1217131"/>
            <a:ext cx="50477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prof. Cheng-Kang Chen z National Taiwan University of Science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8191015-D952-A5AA-60BB-9885DE91EB03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Maj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11FD38A-DFC4-38A6-D9E0-3394A6F0FB1B}"/>
              </a:ext>
            </a:extLst>
          </p:cNvPr>
          <p:cNvSpPr txBox="1"/>
          <p:nvPr/>
        </p:nvSpPr>
        <p:spPr>
          <a:xfrm>
            <a:off x="268577" y="2519132"/>
            <a:ext cx="4481671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27 maja 2025 r. WIZ odwiedził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prof. Cheng-</a:t>
            </a:r>
            <a:r>
              <a:rPr lang="pl-PL" sz="2000" err="1">
                <a:solidFill>
                  <a:srgbClr val="002060"/>
                </a:solidFill>
              </a:rPr>
              <a:t>Kang</a:t>
            </a:r>
            <a:r>
              <a:rPr lang="pl-PL" sz="2000">
                <a:solidFill>
                  <a:srgbClr val="002060"/>
                </a:solidFill>
              </a:rPr>
              <a:t> Chen z </a:t>
            </a:r>
            <a:r>
              <a:rPr lang="pl-PL" sz="2000" err="1">
                <a:solidFill>
                  <a:srgbClr val="002060"/>
                </a:solidFill>
              </a:rPr>
              <a:t>National</a:t>
            </a:r>
            <a:r>
              <a:rPr lang="pl-PL" sz="2000">
                <a:solidFill>
                  <a:srgbClr val="002060"/>
                </a:solidFill>
              </a:rPr>
              <a:t> Taiwan University of Science and Technology. Wygłosił wykład otwarty dotyczący innowacji i technologii na Tajwanie oraz globalnej roli firmy TSMC (Tajwańskiej Firmy Produkcyjnej Półprzewodników).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200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557A6-8F44-105F-2616-756716115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42F1F8-7593-5228-FAA3-6FF08876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757"/>
          <a:stretch/>
        </p:blipFill>
        <p:spPr>
          <a:xfrm>
            <a:off x="5353326" y="2043378"/>
            <a:ext cx="6631388" cy="4087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B06B874-5BA0-B7FF-0C5E-F2839B3168F8}"/>
              </a:ext>
            </a:extLst>
          </p:cNvPr>
          <p:cNvSpPr txBox="1"/>
          <p:nvPr/>
        </p:nvSpPr>
        <p:spPr>
          <a:xfrm>
            <a:off x="268576" y="1217131"/>
            <a:ext cx="972621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Wykład dr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Kateryny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Kopishynskiej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z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Kyiv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Polytechnic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Institute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3870D55-0226-60CC-CCC8-6A185701D74B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9EBDD7C-0354-7C67-13D5-0971C8255674}"/>
              </a:ext>
            </a:extLst>
          </p:cNvPr>
          <p:cNvSpPr txBox="1"/>
          <p:nvPr/>
        </p:nvSpPr>
        <p:spPr>
          <a:xfrm>
            <a:off x="512366" y="2712609"/>
            <a:ext cx="4019877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2–6 czerwca 2025 r. WIZ odwiedziła dr </a:t>
            </a:r>
            <a:r>
              <a:rPr lang="pl-PL" sz="2000" err="1">
                <a:solidFill>
                  <a:srgbClr val="002060"/>
                </a:solidFill>
              </a:rPr>
              <a:t>Kateryna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Kopishynska</a:t>
            </a:r>
            <a:r>
              <a:rPr lang="pl-PL" sz="2000">
                <a:solidFill>
                  <a:srgbClr val="002060"/>
                </a:solidFill>
              </a:rPr>
              <a:t> z </a:t>
            </a:r>
            <a:r>
              <a:rPr lang="pl-PL" sz="2000" err="1">
                <a:solidFill>
                  <a:srgbClr val="002060"/>
                </a:solidFill>
              </a:rPr>
              <a:t>Kyiv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Polytechnic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Institute</a:t>
            </a:r>
            <a:r>
              <a:rPr lang="pl-PL" sz="2000">
                <a:solidFill>
                  <a:srgbClr val="002060"/>
                </a:solidFill>
              </a:rPr>
              <a:t>. </a:t>
            </a:r>
          </a:p>
          <a:p>
            <a:r>
              <a:rPr lang="pl-PL" sz="2000">
                <a:solidFill>
                  <a:srgbClr val="002060"/>
                </a:solidFill>
              </a:rPr>
              <a:t>Wykład otwarty dotyczący kluczowych kompetencji menedżerskich niezbędnych w rozwoju innowacyjnych startupów.</a:t>
            </a:r>
          </a:p>
        </p:txBody>
      </p:sp>
    </p:spTree>
    <p:extLst>
      <p:ext uri="{BB962C8B-B14F-4D97-AF65-F5344CB8AC3E}">
        <p14:creationId xmlns:p14="http://schemas.microsoft.com/office/powerpoint/2010/main" val="457528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7922DD9-7BCA-4EAE-A959-BBE0F2695D00}"/>
              </a:ext>
            </a:extLst>
          </p:cNvPr>
          <p:cNvSpPr/>
          <p:nvPr/>
        </p:nvSpPr>
        <p:spPr>
          <a:xfrm>
            <a:off x="302004" y="1175718"/>
            <a:ext cx="11450972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2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23CBE3-D81F-4996-A3F5-DAAAED8855A0}"/>
              </a:ext>
            </a:extLst>
          </p:cNvPr>
          <p:cNvSpPr/>
          <p:nvPr/>
        </p:nvSpPr>
        <p:spPr>
          <a:xfrm>
            <a:off x="1143699" y="2598003"/>
            <a:ext cx="224545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FC02102-B20A-DB28-C36D-64A9B4252FB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LSZ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26F4F93-B5A0-A2BF-6D7D-68A492530906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8" name="Obraz 17" descr="Obraz zawierający na wolnym powietrzu, budynek, osob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7B7425A-C38F-729D-C4C5-92DF5E096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6" r="1001" b="11269"/>
          <a:stretch/>
        </p:blipFill>
        <p:spPr>
          <a:xfrm>
            <a:off x="4566696" y="2022592"/>
            <a:ext cx="7299392" cy="361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D2028C9-8097-29FF-D6BB-E6B7CA46F5D8}"/>
              </a:ext>
            </a:extLst>
          </p:cNvPr>
          <p:cNvSpPr txBox="1"/>
          <p:nvPr/>
        </p:nvSpPr>
        <p:spPr>
          <a:xfrm>
            <a:off x="222077" y="1904045"/>
            <a:ext cx="4424430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W dniach 4–6 czerwca 2025 r. w Żninie odbyła się </a:t>
            </a:r>
            <a:r>
              <a:rPr lang="pl-PL" sz="2000" b="1">
                <a:solidFill>
                  <a:srgbClr val="002060"/>
                </a:solidFill>
              </a:rPr>
              <a:t>Szkoła Letnia Zarządzania 2025</a:t>
            </a:r>
            <a:r>
              <a:rPr lang="pl-PL" sz="2000">
                <a:solidFill>
                  <a:srgbClr val="002060"/>
                </a:solidFill>
              </a:rPr>
              <a:t>, jedno z kluczowych wydarzeń naukowych w dyscyplinie nauk o zarządzaniu i jakości. Tematem przewodnim była </a:t>
            </a:r>
            <a:r>
              <a:rPr lang="pl-PL" sz="2000" b="1">
                <a:solidFill>
                  <a:srgbClr val="002060"/>
                </a:solidFill>
              </a:rPr>
              <a:t>„Sztuczna inteligencja w zarządzaniu – nowe perspektywy dla nauki i biznesu”</a:t>
            </a:r>
            <a:r>
              <a:rPr lang="pl-PL" sz="2000">
                <a:solidFill>
                  <a:srgbClr val="002060"/>
                </a:solidFill>
              </a:rPr>
              <a:t>. Współorganizatorami byli Wydział Inżynierii Zarządzania Politechniki Poznańskiej oraz Wydział Inżynierii Zarządzania Politechniki Białostockiej.</a:t>
            </a:r>
          </a:p>
        </p:txBody>
      </p:sp>
    </p:spTree>
    <p:extLst>
      <p:ext uri="{BB962C8B-B14F-4D97-AF65-F5344CB8AC3E}">
        <p14:creationId xmlns:p14="http://schemas.microsoft.com/office/powerpoint/2010/main" val="1184658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F614-BD53-6B09-48DB-58DFE791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4F12-B617-A7B6-74E2-8E9C2398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" t="1805" r="1562" b="2878"/>
          <a:stretch/>
        </p:blipFill>
        <p:spPr>
          <a:xfrm>
            <a:off x="7301341" y="1988128"/>
            <a:ext cx="4720502" cy="3955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A9F682-077A-A32A-10B1-9056A89A7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38" t="1738" r="1574" b="3514"/>
          <a:stretch/>
        </p:blipFill>
        <p:spPr>
          <a:xfrm>
            <a:off x="3855619" y="1988128"/>
            <a:ext cx="4480762" cy="3962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E235D6F9-0B2D-F59B-813F-010D950D7AB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Spotkanie z biznesem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6DD3C7D-C123-0BD1-3F85-E05A2C34F4CF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C472C8A-2D90-29A0-3FAD-A41C64D6AE97}"/>
              </a:ext>
            </a:extLst>
          </p:cNvPr>
          <p:cNvSpPr txBox="1"/>
          <p:nvPr/>
        </p:nvSpPr>
        <p:spPr>
          <a:xfrm>
            <a:off x="170157" y="2283138"/>
            <a:ext cx="368800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5 czerwca 2025 r. w Kościanie odbyło się spotkanie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z pracodawcami w ramach projektu </a:t>
            </a:r>
            <a:r>
              <a:rPr lang="pl-PL" sz="2000" i="1">
                <a:solidFill>
                  <a:srgbClr val="002060"/>
                </a:solidFill>
              </a:rPr>
              <a:t>Czas Zawodowców dla Wielkopolski</a:t>
            </a:r>
            <a:r>
              <a:rPr lang="pl-PL" sz="2000">
                <a:solidFill>
                  <a:srgbClr val="002060"/>
                </a:solidFill>
              </a:rPr>
              <a:t>, poświęcone komunikacji międzypokoleniowej oraz kompetencjom poszukiwanym na wielkopolskim rynku pracy.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20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B4BB6D11-3081-4351-AD66-DAC9D1E4CF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343460"/>
              </p:ext>
            </p:extLst>
          </p:nvPr>
        </p:nvGraphicFramePr>
        <p:xfrm>
          <a:off x="1703093" y="1353645"/>
          <a:ext cx="8993935" cy="541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8A4DE059-A0C0-C3CD-2EC8-5AEF5CC53151}"/>
              </a:ext>
            </a:extLst>
          </p:cNvPr>
          <p:cNvSpPr/>
          <p:nvPr/>
        </p:nvSpPr>
        <p:spPr>
          <a:xfrm>
            <a:off x="163230" y="1218866"/>
            <a:ext cx="4245073" cy="138499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lvl="1">
              <a:defRPr/>
            </a:pPr>
            <a:r>
              <a:rPr lang="pl-PL" sz="2800" b="1" kern="0" dirty="0">
                <a:solidFill>
                  <a:srgbClr val="002060"/>
                </a:solidFill>
              </a:rPr>
              <a:t>Publikacje w ostatnim roku</a:t>
            </a:r>
            <a:endParaRPr lang="pl-PL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lvl="1">
              <a:defRPr/>
            </a:pPr>
            <a:r>
              <a:rPr lang="pl-PL" sz="2800" b="1" kern="0" dirty="0">
                <a:solidFill>
                  <a:srgbClr val="002060"/>
                </a:solidFill>
              </a:rPr>
              <a:t>ewaluacji </a:t>
            </a:r>
          </a:p>
          <a:p>
            <a:pPr marL="0" lvl="1">
              <a:defRPr/>
            </a:pPr>
            <a:endParaRPr lang="pl-PL" sz="2800" b="1" ker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6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2F4E1-CAE8-4BC5-F17F-25DCF7166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78DD4655-02C4-4ACC-DC87-9E1FAB1C91E4}"/>
              </a:ext>
            </a:extLst>
          </p:cNvPr>
          <p:cNvSpPr txBox="1"/>
          <p:nvPr/>
        </p:nvSpPr>
        <p:spPr>
          <a:xfrm>
            <a:off x="809998" y="1377552"/>
            <a:ext cx="50477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</a:rPr>
              <a:t>XV Gala Logistyki</a:t>
            </a:r>
          </a:p>
          <a:p>
            <a:r>
              <a:rPr lang="pl-PL" sz="2400" b="1">
                <a:solidFill>
                  <a:srgbClr val="002060"/>
                </a:solidFill>
                <a:latin typeface="+mj-lt"/>
              </a:rPr>
              <a:t>Symuluj. Przewiduj. Zwyciężaj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6EE83C4-B0AD-A0E2-AADA-065DCB0B1EA9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1C4D393-B912-7C1A-5D9A-86F7E4D70743}"/>
              </a:ext>
            </a:extLst>
          </p:cNvPr>
          <p:cNvSpPr txBox="1"/>
          <p:nvPr/>
        </p:nvSpPr>
        <p:spPr>
          <a:xfrm>
            <a:off x="170157" y="2283138"/>
            <a:ext cx="368800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endParaRPr lang="pl-PL" sz="2000">
              <a:solidFill>
                <a:srgbClr val="002060"/>
              </a:solidFill>
            </a:endParaRPr>
          </a:p>
        </p:txBody>
      </p:sp>
      <p:pic>
        <p:nvPicPr>
          <p:cNvPr id="2" name="Picture 1" descr="Obraz zawierający tekst, zrzut ekranu, projekt graficzny, Czcionka&#10;&#10;Zawartość wygenerowana przez AI może być niepoprawna.">
            <a:extLst>
              <a:ext uri="{FF2B5EF4-FFF2-40B4-BE49-F238E27FC236}">
                <a16:creationId xmlns:a16="http://schemas.microsoft.com/office/drawing/2014/main" id="{FB7C9414-73FA-D15A-83EF-AB8573ACE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346" y="2281487"/>
            <a:ext cx="2754229" cy="3929315"/>
          </a:xfrm>
          <a:prstGeom prst="rect">
            <a:avLst/>
          </a:prstGeom>
        </p:spPr>
      </p:pic>
      <p:pic>
        <p:nvPicPr>
          <p:cNvPr id="3" name="Picture 2" descr="Obraz zawierający ubrania, osoba, człowiek, Ludzka twarz&#10;&#10;Zawartość wygenerowana przez AI może być niepoprawna.">
            <a:extLst>
              <a:ext uri="{FF2B5EF4-FFF2-40B4-BE49-F238E27FC236}">
                <a16:creationId xmlns:a16="http://schemas.microsoft.com/office/drawing/2014/main" id="{1EAABD95-83C6-1B9D-8804-023A2646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17" y="2140117"/>
            <a:ext cx="5044240" cy="36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5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F4D9EFC-B6FF-4E0C-B891-ADCB629DBC69}"/>
              </a:ext>
            </a:extLst>
          </p:cNvPr>
          <p:cNvSpPr/>
          <p:nvPr/>
        </p:nvSpPr>
        <p:spPr>
          <a:xfrm>
            <a:off x="1609288" y="1335596"/>
            <a:ext cx="897342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6B8890F-D1EF-FECA-722F-FCEB4EF0BBE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Szkoła Letnia CECRS 2025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407947E-1859-57CC-EF0B-2104BC2BCB9F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37E62D6-A74E-B77B-04C6-933C0037C05C}"/>
              </a:ext>
            </a:extLst>
          </p:cNvPr>
          <p:cNvSpPr txBox="1"/>
          <p:nvPr/>
        </p:nvSpPr>
        <p:spPr>
          <a:xfrm>
            <a:off x="365367" y="1858275"/>
            <a:ext cx="3937991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realizowana 23-27 czerwca w ramach programu NATO SPS. Program obejmuje tematykę zarządzania kryzysowego, odporności społeczności oraz symulacji i modelowania zagrożeń. W zajęciach biorą udział eksperci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z Polski i Ukrainy, a uczestnicy mają możliwość uczestniczenia w praktycznych warsztatach i wizytach studyjnych m.in. w Policji, PSP </a:t>
            </a:r>
            <a:endParaRPr lang="pl-PL">
              <a:solidFill>
                <a:srgbClr val="00000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i administracji.</a:t>
            </a:r>
            <a:endParaRPr lang="pl-PL"/>
          </a:p>
        </p:txBody>
      </p:sp>
      <p:pic>
        <p:nvPicPr>
          <p:cNvPr id="11" name="Obraz 10" descr="Obraz zawierający ściana, ubrania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5D84741-1E65-1DBF-68BD-0B8A4739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3" r="25668"/>
          <a:stretch/>
        </p:blipFill>
        <p:spPr>
          <a:xfrm>
            <a:off x="9604585" y="1999058"/>
            <a:ext cx="2377441" cy="3630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F767A-5629-CD36-9EFC-7CDA4D205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726" y="5248291"/>
            <a:ext cx="1488907" cy="1488907"/>
          </a:xfrm>
          <a:prstGeom prst="rect">
            <a:avLst/>
          </a:prstGeom>
        </p:spPr>
      </p:pic>
      <p:pic>
        <p:nvPicPr>
          <p:cNvPr id="13" name="Obraz 12" descr="Obraz zawierający tekst, prezentacja, w pomieszczeniu, Urządzenie do wyświetl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C483D1-13A2-2D05-CD88-248E4E1C2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1"/>
          <a:stretch/>
        </p:blipFill>
        <p:spPr>
          <a:xfrm>
            <a:off x="4435286" y="1999058"/>
            <a:ext cx="5260146" cy="3630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598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5C933-7594-34E4-F032-F2E0013A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460AF1-6121-7228-0770-9007149B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4" t="4907" r="1706" b="4992"/>
          <a:stretch/>
        </p:blipFill>
        <p:spPr>
          <a:xfrm>
            <a:off x="4715123" y="1559417"/>
            <a:ext cx="7275444" cy="4341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821474A8-0A89-E916-3020-4C2185C39ED4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Rada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Biznesu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B6DA23B-2C28-0D40-685B-22EAE6FCDCE8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Czerwiec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9F9695A-F6AA-293F-FFD6-5F55E4BFEF99}"/>
              </a:ext>
            </a:extLst>
          </p:cNvPr>
          <p:cNvSpPr txBox="1"/>
          <p:nvPr/>
        </p:nvSpPr>
        <p:spPr>
          <a:xfrm>
            <a:off x="334066" y="2145266"/>
            <a:ext cx="4315569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24 czerwca 2025 r. odbyło się posiedzenie Rady Biznesu z wykładem dotyczącym </a:t>
            </a:r>
            <a:r>
              <a:rPr lang="pl-PL" sz="2000" b="1">
                <a:solidFill>
                  <a:srgbClr val="002060"/>
                </a:solidFill>
              </a:rPr>
              <a:t>rozwoju magazynów energii</a:t>
            </a:r>
            <a:r>
              <a:rPr lang="pl-PL" sz="2000">
                <a:solidFill>
                  <a:srgbClr val="002060"/>
                </a:solidFill>
              </a:rPr>
              <a:t>, w którym uczestniczyli przedstawiciele firm: BA GLASS Poland, Beiersdorf Manufacturing, DHL Parcel Polska sp. z o.o., </a:t>
            </a:r>
            <a:r>
              <a:rPr lang="pl-PL" sz="2000" err="1">
                <a:solidFill>
                  <a:srgbClr val="002060"/>
                </a:solidFill>
              </a:rPr>
              <a:t>Inmarketing</a:t>
            </a:r>
            <a:r>
              <a:rPr lang="pl-PL" sz="2000">
                <a:solidFill>
                  <a:srgbClr val="002060"/>
                </a:solidFill>
              </a:rPr>
              <a:t>, Koleje Wielkopolskie, Kompania Piwowarska, SUNECOD, </a:t>
            </a:r>
            <a:r>
              <a:rPr lang="pl-PL" sz="2000" err="1">
                <a:solidFill>
                  <a:srgbClr val="002060"/>
                </a:solidFill>
              </a:rPr>
              <a:t>Tax</a:t>
            </a:r>
            <a:r>
              <a:rPr lang="pl-PL" sz="2000">
                <a:solidFill>
                  <a:srgbClr val="002060"/>
                </a:solidFill>
              </a:rPr>
              <a:t> </a:t>
            </a:r>
            <a:r>
              <a:rPr lang="pl-PL" sz="2000" err="1">
                <a:solidFill>
                  <a:srgbClr val="002060"/>
                </a:solidFill>
              </a:rPr>
              <a:t>Coach</a:t>
            </a:r>
            <a:r>
              <a:rPr lang="pl-PL" sz="2000">
                <a:solidFill>
                  <a:srgbClr val="002060"/>
                </a:solidFill>
              </a:rPr>
              <a:t>, Y-TAC ENERGY, VW Poznań oraz </a:t>
            </a:r>
            <a:r>
              <a:rPr lang="pl-PL" sz="2000" err="1">
                <a:solidFill>
                  <a:srgbClr val="002060"/>
                </a:solidFill>
              </a:rPr>
              <a:t>Marathon</a:t>
            </a:r>
            <a:r>
              <a:rPr lang="pl-PL" sz="2000">
                <a:solidFill>
                  <a:srgbClr val="002060"/>
                </a:solidFill>
              </a:rPr>
              <a:t> International </a:t>
            </a:r>
          </a:p>
        </p:txBody>
      </p:sp>
    </p:spTree>
    <p:extLst>
      <p:ext uri="{BB962C8B-B14F-4D97-AF65-F5344CB8AC3E}">
        <p14:creationId xmlns:p14="http://schemas.microsoft.com/office/powerpoint/2010/main" val="528101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667FE-3109-83DA-1B95-03EC7528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CA8773E-DB65-D4C9-2AA1-6C76FC8C7EE7}"/>
              </a:ext>
            </a:extLst>
          </p:cNvPr>
          <p:cNvSpPr txBox="1"/>
          <p:nvPr/>
        </p:nvSpPr>
        <p:spPr>
          <a:xfrm>
            <a:off x="649577" y="1227157"/>
            <a:ext cx="1045198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FF0000"/>
                </a:solidFill>
                <a:latin typeface="+mj-lt"/>
              </a:rPr>
              <a:t>1st Place Winner: </a:t>
            </a:r>
            <a:r>
              <a:rPr lang="pl-PL" sz="2400" b="1">
                <a:solidFill>
                  <a:srgbClr val="002060"/>
                </a:solidFill>
                <a:latin typeface="+mj-lt"/>
              </a:rPr>
              <a:t>Best Project </a:t>
            </a:r>
            <a:r>
              <a:rPr lang="pl-PL" sz="2400" b="1">
                <a:solidFill>
                  <a:srgbClr val="002060"/>
                </a:solidFill>
                <a:highlight>
                  <a:srgbClr val="FFFFFF"/>
                </a:highlight>
                <a:latin typeface="Helvetica"/>
                <a:ea typeface="+mn-lt"/>
                <a:cs typeface="+mn-lt"/>
              </a:rPr>
              <a:t>&amp;</a:t>
            </a:r>
            <a:r>
              <a:rPr lang="pl-PL" sz="2400" b="1">
                <a:solidFill>
                  <a:srgbClr val="002060"/>
                </a:solidFill>
                <a:highlight>
                  <a:srgbClr val="FFFFFF"/>
                </a:highlight>
                <a:latin typeface="Helvetica"/>
              </a:rPr>
              <a:t> </a:t>
            </a:r>
            <a:r>
              <a:rPr lang="pl-PL" sz="2400" b="1">
                <a:solidFill>
                  <a:srgbClr val="002060"/>
                </a:solidFill>
                <a:latin typeface="+mj-lt"/>
              </a:rPr>
              <a:t>Pitch Presentation </a:t>
            </a:r>
            <a:r>
              <a:rPr lang="pl-PL" sz="2400" b="1" err="1">
                <a:solidFill>
                  <a:srgbClr val="002060"/>
                </a:solidFill>
                <a:latin typeface="+mj-lt"/>
              </a:rPr>
              <a:t>Award</a:t>
            </a:r>
            <a:r>
              <a:rPr lang="pl-PL" sz="2400" b="1">
                <a:solidFill>
                  <a:srgbClr val="002060"/>
                </a:solidFill>
                <a:latin typeface="+mj-lt"/>
              </a:rPr>
              <a:t> </a:t>
            </a:r>
            <a:endParaRPr lang="pl-PL" sz="2400" b="1">
              <a:solidFill>
                <a:srgbClr val="002060"/>
              </a:solidFill>
              <a:highlight>
                <a:srgbClr val="FFFFFF"/>
              </a:highlight>
              <a:latin typeface="Helvetica"/>
            </a:endParaRPr>
          </a:p>
          <a:p>
            <a:r>
              <a:rPr lang="pl-PL" sz="2400" b="1">
                <a:solidFill>
                  <a:srgbClr val="002060"/>
                </a:solidFill>
                <a:latin typeface="+mj-lt"/>
              </a:rPr>
              <a:t>E-ELAB SUMMER SCHOL 2025, 30.06.-04.07.2025,University of </a:t>
            </a:r>
            <a:r>
              <a:rPr lang="pl-PL" sz="2400" b="1" err="1">
                <a:solidFill>
                  <a:srgbClr val="002060"/>
                </a:solidFill>
                <a:latin typeface="+mj-lt"/>
              </a:rPr>
              <a:t>Catania</a:t>
            </a:r>
            <a:endParaRPr lang="pl-PL" sz="2400" b="1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DD60A29-E60D-9A0F-A4A4-DC0031FCC5A3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Lipiec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B92553-3FB5-4D05-B9D8-DE163C3DE1F0}"/>
              </a:ext>
            </a:extLst>
          </p:cNvPr>
          <p:cNvSpPr txBox="1"/>
          <p:nvPr/>
        </p:nvSpPr>
        <p:spPr>
          <a:xfrm>
            <a:off x="334066" y="2145266"/>
            <a:ext cx="431556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endParaRPr lang="pl-PL" sz="200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364CF-492E-C91A-B27B-16F252F87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224" y="2002255"/>
            <a:ext cx="6657473" cy="3826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8B2D3-5249-7B48-242B-89D7FB6ADEA8}"/>
              </a:ext>
            </a:extLst>
          </p:cNvPr>
          <p:cNvSpPr txBox="1"/>
          <p:nvPr/>
        </p:nvSpPr>
        <p:spPr>
          <a:xfrm>
            <a:off x="651711" y="2145631"/>
            <a:ext cx="3679659" cy="383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700"/>
              </a:lnSpc>
            </a:pPr>
            <a:r>
              <a:rPr lang="en-US" sz="2000" b="1" baseline="0" err="1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Pierwsza</a:t>
            </a:r>
            <a:r>
              <a:rPr lang="en-US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2000" b="1" baseline="0" err="1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Edycja</a:t>
            </a:r>
            <a:r>
              <a:rPr lang="en-US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2000" b="1" baseline="0" err="1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Programu</a:t>
            </a:r>
            <a:r>
              <a:rPr lang="en-US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 EUNICE Entrepreneurship Lab (E-</a:t>
            </a:r>
            <a:r>
              <a:rPr lang="en-US" sz="2000" b="1" baseline="0" err="1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Elab</a:t>
            </a:r>
            <a:r>
              <a:rPr lang="en-US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)</a:t>
            </a:r>
            <a:r>
              <a:rPr lang="en-US" sz="2000">
                <a:latin typeface="Calibri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700"/>
              </a:lnSpc>
            </a:pPr>
            <a:r>
              <a:rPr lang="en-US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Team 4</a:t>
            </a:r>
            <a:r>
              <a:rPr lang="en-US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pl-PL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„</a:t>
            </a:r>
            <a:r>
              <a:rPr lang="en-US" sz="2000" i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Innovating for Intercultural Competence </a:t>
            </a:r>
            <a:r>
              <a:rPr lang="pl-PL" sz="2000">
                <a:latin typeface="Calibri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700"/>
              </a:lnSpc>
            </a:pPr>
            <a:r>
              <a:rPr lang="en-US" sz="2000" i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and Inclusive Collaboration </a:t>
            </a:r>
            <a:r>
              <a:rPr lang="pl-PL" sz="2000">
                <a:latin typeface="Calibri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700"/>
              </a:lnSpc>
            </a:pPr>
            <a:r>
              <a:rPr lang="en-US" sz="2000" i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in Organizations</a:t>
            </a:r>
            <a:r>
              <a:rPr lang="pl-PL" sz="2000" i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”</a:t>
            </a:r>
            <a:r>
              <a:rPr lang="pl-PL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, </a:t>
            </a:r>
            <a:r>
              <a:rPr lang="pl-PL" sz="2000" b="1" baseline="0">
                <a:solidFill>
                  <a:srgbClr val="FF0000"/>
                </a:solidFill>
                <a:latin typeface="Calibri"/>
                <a:ea typeface="Segoe UI"/>
                <a:cs typeface="Segoe UI"/>
              </a:rPr>
              <a:t>I miejsce</a:t>
            </a:r>
            <a:r>
              <a:rPr lang="pl-PL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pl-PL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(</a:t>
            </a:r>
            <a:r>
              <a:rPr lang="pl-PL" sz="2000" b="1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wśród 11 zespołów z 10 Uczelni EUNICE, 60 osób</a:t>
            </a:r>
            <a:r>
              <a:rPr lang="pl-PL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)</a:t>
            </a:r>
            <a:r>
              <a:rPr lang="pl-PL" sz="2000">
                <a:latin typeface="Calibri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700"/>
              </a:lnSpc>
            </a:pPr>
            <a:r>
              <a:rPr lang="pl-PL" sz="2000" baseline="0">
                <a:solidFill>
                  <a:srgbClr val="002060"/>
                </a:solidFill>
                <a:latin typeface="Calibri"/>
                <a:ea typeface="Segoe UI"/>
                <a:cs typeface="Segoe UI"/>
              </a:rPr>
              <a:t>Mentor zespołu 4: </a:t>
            </a:r>
            <a:r>
              <a:rPr lang="pl-PL" sz="2000">
                <a:latin typeface="Calibri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700"/>
              </a:lnSpc>
            </a:pPr>
            <a:r>
              <a:rPr lang="pl-PL" sz="2000" b="1" baseline="0">
                <a:solidFill>
                  <a:srgbClr val="0070C0"/>
                </a:solidFill>
                <a:latin typeface="Calibri"/>
                <a:ea typeface="Segoe UI"/>
                <a:cs typeface="Segoe UI"/>
              </a:rPr>
              <a:t>dr Ewa </a:t>
            </a:r>
            <a:r>
              <a:rPr lang="pl-PL" sz="2000" b="1" baseline="0" err="1">
                <a:solidFill>
                  <a:srgbClr val="0070C0"/>
                </a:solidFill>
                <a:latin typeface="Calibri"/>
                <a:ea typeface="Segoe UI"/>
                <a:cs typeface="Segoe UI"/>
              </a:rPr>
              <a:t>Badzińska</a:t>
            </a:r>
            <a:endParaRPr lang="pl-PL" sz="2000" b="1" baseline="0">
              <a:solidFill>
                <a:srgbClr val="0070C0"/>
              </a:solidFill>
              <a:latin typeface="Calibri"/>
              <a:ea typeface="Segoe UI"/>
              <a:cs typeface="Segoe U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760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51754-C36F-3223-8266-42E2D1A3E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B6044-AF75-1E6D-A3F5-1DE67C86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1" t="27126" r="5194"/>
          <a:stretch/>
        </p:blipFill>
        <p:spPr>
          <a:xfrm>
            <a:off x="6875630" y="1174605"/>
            <a:ext cx="4855198" cy="5355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4195E284-0AB4-CC16-43D0-BD727E53C441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Salon maturzystów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42AB184-8C23-DA14-B867-F30D0DB7FD95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778C31-2811-6A6C-F0FF-1DDB82292C7B}"/>
              </a:ext>
            </a:extLst>
          </p:cNvPr>
          <p:cNvSpPr txBox="1"/>
          <p:nvPr/>
        </p:nvSpPr>
        <p:spPr>
          <a:xfrm>
            <a:off x="461173" y="2128429"/>
            <a:ext cx="520611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Podczas Salonu Maturzystów (17–18 września 2025) stoisko WIZ.</a:t>
            </a:r>
          </a:p>
          <a:p>
            <a:endParaRPr lang="pl-PL" sz="2000">
              <a:solidFill>
                <a:srgbClr val="00206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W wydarzeniu ze strony WIZ udział brali: </a:t>
            </a:r>
          </a:p>
          <a:p>
            <a:r>
              <a:rPr lang="pl-PL" sz="2000">
                <a:solidFill>
                  <a:srgbClr val="002060"/>
                </a:solidFill>
              </a:rPr>
              <a:t>Joanna </a:t>
            </a:r>
            <a:r>
              <a:rPr lang="pl-PL" sz="2000" err="1">
                <a:solidFill>
                  <a:srgbClr val="002060"/>
                </a:solidFill>
              </a:rPr>
              <a:t>Oleśków</a:t>
            </a:r>
            <a:r>
              <a:rPr lang="pl-PL" sz="2000">
                <a:solidFill>
                  <a:srgbClr val="002060"/>
                </a:solidFill>
              </a:rPr>
              <a:t> Szłapka,  Anna Mazur, </a:t>
            </a:r>
          </a:p>
          <a:p>
            <a:r>
              <a:rPr lang="pl-PL" sz="2000">
                <a:solidFill>
                  <a:srgbClr val="002060"/>
                </a:solidFill>
              </a:rPr>
              <a:t>Sebastian </a:t>
            </a:r>
            <a:r>
              <a:rPr lang="pl-PL" sz="2000" err="1">
                <a:solidFill>
                  <a:srgbClr val="002060"/>
                </a:solidFill>
              </a:rPr>
              <a:t>Kubasiński</a:t>
            </a:r>
            <a:r>
              <a:rPr lang="pl-PL" sz="2000">
                <a:solidFill>
                  <a:srgbClr val="002060"/>
                </a:solidFill>
              </a:rPr>
              <a:t>, Kamil Wróbel, </a:t>
            </a:r>
          </a:p>
          <a:p>
            <a:r>
              <a:rPr lang="pl-PL" sz="2000">
                <a:solidFill>
                  <a:srgbClr val="002060"/>
                </a:solidFill>
              </a:rPr>
              <a:t>Anna Stasiuk-Piekarska, Katarzyna </a:t>
            </a:r>
            <a:r>
              <a:rPr lang="pl-PL" sz="2000" err="1">
                <a:solidFill>
                  <a:srgbClr val="002060"/>
                </a:solidFill>
              </a:rPr>
              <a:t>Siemieniak</a:t>
            </a:r>
            <a:r>
              <a:rPr lang="pl-PL" sz="2000">
                <a:solidFill>
                  <a:srgbClr val="002060"/>
                </a:solidFill>
              </a:rPr>
              <a:t>, Ireneusz Gania, Kalina Musiał i Michał Weres, </a:t>
            </a:r>
          </a:p>
          <a:p>
            <a:r>
              <a:rPr lang="pl-PL" sz="2000">
                <a:solidFill>
                  <a:srgbClr val="002060"/>
                </a:solidFill>
              </a:rPr>
              <a:t>a także zaangażowani studenci.</a:t>
            </a:r>
          </a:p>
        </p:txBody>
      </p:sp>
    </p:spTree>
    <p:extLst>
      <p:ext uri="{BB962C8B-B14F-4D97-AF65-F5344CB8AC3E}">
        <p14:creationId xmlns:p14="http://schemas.microsoft.com/office/powerpoint/2010/main" val="2155291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3B76B-5E33-2306-C173-4968A810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CD769739-C583-A343-EC47-E2FBF997D16B}"/>
              </a:ext>
            </a:extLst>
          </p:cNvPr>
          <p:cNvSpPr txBox="1"/>
          <p:nvPr/>
        </p:nvSpPr>
        <p:spPr>
          <a:xfrm>
            <a:off x="218446" y="1217131"/>
            <a:ext cx="953958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0000"/>
                </a:solidFill>
                <a:latin typeface="Helvetica"/>
              </a:rPr>
              <a:t>IFAC IMS 2025 </a:t>
            </a:r>
            <a:r>
              <a:rPr lang="pl-PL" sz="2400">
                <a:solidFill>
                  <a:srgbClr val="2B6CA7"/>
                </a:solidFill>
                <a:latin typeface="Helvetica"/>
              </a:rPr>
              <a:t>15th IFAC Workshop on </a:t>
            </a:r>
            <a:r>
              <a:rPr lang="pl-PL" sz="2400" err="1">
                <a:solidFill>
                  <a:srgbClr val="2B6CA7"/>
                </a:solidFill>
                <a:latin typeface="Helvetica"/>
              </a:rPr>
              <a:t>Intelligent</a:t>
            </a:r>
            <a:r>
              <a:rPr lang="pl-PL" sz="2400">
                <a:solidFill>
                  <a:srgbClr val="2B6CA7"/>
                </a:solidFill>
                <a:latin typeface="Helvetica"/>
              </a:rPr>
              <a:t> Manufacturing Systems</a:t>
            </a:r>
            <a:endParaRPr lang="en-US" sz="2400">
              <a:latin typeface="Helvetica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AE77DDB-91A6-61B0-ABC2-3A7A80EAD87B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B424EA-6987-1A52-1C6D-DE887EBB71DB}"/>
              </a:ext>
            </a:extLst>
          </p:cNvPr>
          <p:cNvSpPr txBox="1"/>
          <p:nvPr/>
        </p:nvSpPr>
        <p:spPr>
          <a:xfrm>
            <a:off x="461173" y="2128429"/>
            <a:ext cx="520611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endParaRPr lang="pl-PL" sz="2000">
              <a:solidFill>
                <a:srgbClr val="002060"/>
              </a:solidFill>
            </a:endParaRPr>
          </a:p>
        </p:txBody>
      </p:sp>
      <p:pic>
        <p:nvPicPr>
          <p:cNvPr id="2" name="Picture 1" descr="A white and blue cover with text&#10;&#10;AI-generated content may be incorrect.">
            <a:extLst>
              <a:ext uri="{FF2B5EF4-FFF2-40B4-BE49-F238E27FC236}">
                <a16:creationId xmlns:a16="http://schemas.microsoft.com/office/drawing/2014/main" id="{563D0683-5773-D0C6-B85C-BCA69F2C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66" y="1820778"/>
            <a:ext cx="4361448" cy="2454443"/>
          </a:xfrm>
          <a:prstGeom prst="rect">
            <a:avLst/>
          </a:prstGeom>
        </p:spPr>
      </p:pic>
      <p:pic>
        <p:nvPicPr>
          <p:cNvPr id="3" name="Picture 2" descr="No alternative text description for this image">
            <a:extLst>
              <a:ext uri="{FF2B5EF4-FFF2-40B4-BE49-F238E27FC236}">
                <a16:creationId xmlns:a16="http://schemas.microsoft.com/office/drawing/2014/main" id="{8F73882D-F55F-7468-7E67-7CFC4C8E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10" y="1819025"/>
            <a:ext cx="3657600" cy="2638425"/>
          </a:xfrm>
          <a:prstGeom prst="rect">
            <a:avLst/>
          </a:prstGeom>
        </p:spPr>
      </p:pic>
      <p:pic>
        <p:nvPicPr>
          <p:cNvPr id="4" name="Picture 3" descr="No alternative text description for this image">
            <a:extLst>
              <a:ext uri="{FF2B5EF4-FFF2-40B4-BE49-F238E27FC236}">
                <a16:creationId xmlns:a16="http://schemas.microsoft.com/office/drawing/2014/main" id="{3D1623C8-12EF-F648-ACC4-AB44FFFF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1" y="2550945"/>
            <a:ext cx="3138739" cy="2177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8DB777-7766-D241-21EA-662D1293F4C9}"/>
              </a:ext>
            </a:extLst>
          </p:cNvPr>
          <p:cNvSpPr txBox="1"/>
          <p:nvPr/>
        </p:nvSpPr>
        <p:spPr>
          <a:xfrm>
            <a:off x="3368842" y="4271210"/>
            <a:ext cx="4983079" cy="1254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250"/>
              </a:lnSpc>
            </a:pPr>
            <a:r>
              <a:rPr lang="pl-PL" sz="2000" baseline="0">
                <a:latin typeface="Helvetica"/>
                <a:ea typeface="Segoe UI"/>
                <a:cs typeface="Segoe UI"/>
              </a:rPr>
              <a:t>Wystąpienie plenarne </a:t>
            </a:r>
            <a:r>
              <a:rPr lang="en-US" sz="2000">
                <a:latin typeface="Helvetica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250"/>
              </a:lnSpc>
            </a:pPr>
            <a:r>
              <a:rPr lang="pl-PL" sz="2000" b="1" baseline="0">
                <a:latin typeface="Helvetica"/>
                <a:ea typeface="Segoe UI"/>
                <a:cs typeface="Segoe UI"/>
              </a:rPr>
              <a:t>dr hab. inż. Paulina Golińska-Dawson, prof. PP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pole tekstowe 10">
            <a:extLst>
              <a:ext uri="{FF2B5EF4-FFF2-40B4-BE49-F238E27FC236}">
                <a16:creationId xmlns:a16="http://schemas.microsoft.com/office/drawing/2014/main" id="{9D8F958C-7A22-B114-4D8B-3B7D1E7CC1EB}"/>
              </a:ext>
            </a:extLst>
          </p:cNvPr>
          <p:cNvSpPr txBox="1"/>
          <p:nvPr/>
        </p:nvSpPr>
        <p:spPr>
          <a:xfrm>
            <a:off x="8917743" y="4737858"/>
            <a:ext cx="286108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>
                <a:latin typeface="Helvetica"/>
              </a:rPr>
              <a:t>Nagrodzony artykuł</a:t>
            </a:r>
          </a:p>
        </p:txBody>
      </p:sp>
      <p:pic>
        <p:nvPicPr>
          <p:cNvPr id="13" name="Picture 12" descr="INSTYTUT LOGISTYKI | Wydział Inżynierii Zarządzania">
            <a:extLst>
              <a:ext uri="{FF2B5EF4-FFF2-40B4-BE49-F238E27FC236}">
                <a16:creationId xmlns:a16="http://schemas.microsoft.com/office/drawing/2014/main" id="{869854BC-4563-52F2-DE4A-659F0E9C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107" y="5527007"/>
            <a:ext cx="1121560" cy="11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1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9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2916E-63E1-D98B-08CC-464C95C1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77" r="-636"/>
          <a:stretch/>
        </p:blipFill>
        <p:spPr>
          <a:xfrm>
            <a:off x="7834651" y="1817826"/>
            <a:ext cx="4135272" cy="4723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D474E-D813-E6B8-3012-58AA3DD2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92" y="1811929"/>
            <a:ext cx="3286672" cy="4735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0928206-B6F7-674E-2ACD-57EFA47521EB}"/>
              </a:ext>
            </a:extLst>
          </p:cNvPr>
          <p:cNvSpPr txBox="1"/>
          <p:nvPr/>
        </p:nvSpPr>
        <p:spPr>
          <a:xfrm>
            <a:off x="268576" y="1217131"/>
            <a:ext cx="603668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Konferencja Marketing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-Rozwój-Jakość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7F4A36B-6B12-D383-EAB4-282D3004CCE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143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9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0928206-B6F7-674E-2ACD-57EFA47521EB}"/>
              </a:ext>
            </a:extLst>
          </p:cNvPr>
          <p:cNvSpPr txBox="1"/>
          <p:nvPr/>
        </p:nvSpPr>
        <p:spPr>
          <a:xfrm>
            <a:off x="268576" y="1217131"/>
            <a:ext cx="603668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InterLOG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7F4A36B-6B12-D383-EAB4-282D3004CCE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669A6E-A10B-804D-4AFB-71BE4E43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03" y="1863463"/>
            <a:ext cx="3022756" cy="3735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Obraz zawierający ubrania, osoba, kobieta, garnitu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52E213-59D6-DF4A-AA15-BFAC295B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17149" r="1313" b="1442"/>
          <a:stretch/>
        </p:blipFill>
        <p:spPr>
          <a:xfrm>
            <a:off x="3899959" y="1863463"/>
            <a:ext cx="8050051" cy="373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055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9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0928206-B6F7-674E-2ACD-57EFA47521EB}"/>
              </a:ext>
            </a:extLst>
          </p:cNvPr>
          <p:cNvSpPr txBox="1"/>
          <p:nvPr/>
        </p:nvSpPr>
        <p:spPr>
          <a:xfrm>
            <a:off x="268576" y="1217131"/>
            <a:ext cx="603668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ISET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7F4A36B-6B12-D383-EAB4-282D3004CCE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87927B2-DA01-6621-1032-76DC9156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29" y="1676768"/>
            <a:ext cx="3798750" cy="412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089F937-3B1B-3BFA-1C1E-1922761A4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92" y="1678794"/>
            <a:ext cx="2384591" cy="4115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52FEF64-C756-9400-64BD-0EF5E86EC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074" y="1678794"/>
            <a:ext cx="5951829" cy="412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5114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9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0928206-B6F7-674E-2ACD-57EFA47521EB}"/>
              </a:ext>
            </a:extLst>
          </p:cNvPr>
          <p:cNvSpPr txBox="1"/>
          <p:nvPr/>
        </p:nvSpPr>
        <p:spPr>
          <a:xfrm>
            <a:off x="268576" y="1217131"/>
            <a:ext cx="603668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3 konferencje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7F4A36B-6B12-D383-EAB4-282D3004CCE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3FF8D9-532F-721A-5583-DF6E556E0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17" y="1152368"/>
            <a:ext cx="6117492" cy="5267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89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2C961CB3-3F42-542F-9432-7F150CD73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138143"/>
              </p:ext>
            </p:extLst>
          </p:nvPr>
        </p:nvGraphicFramePr>
        <p:xfrm>
          <a:off x="747487" y="1373586"/>
          <a:ext cx="10421256" cy="496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82C1A7A7-314D-66C8-F27A-3A546988304D}"/>
              </a:ext>
            </a:extLst>
          </p:cNvPr>
          <p:cNvSpPr/>
          <p:nvPr/>
        </p:nvSpPr>
        <p:spPr>
          <a:xfrm>
            <a:off x="163230" y="1218866"/>
            <a:ext cx="4495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Bez ograniczenia do 4 slotów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4613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FD08636-9D01-4A47-9060-F34058AF1CDD}"/>
              </a:ext>
            </a:extLst>
          </p:cNvPr>
          <p:cNvSpPr/>
          <p:nvPr/>
        </p:nvSpPr>
        <p:spPr>
          <a:xfrm>
            <a:off x="5886198" y="1084088"/>
            <a:ext cx="18473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0928206-B6F7-674E-2ACD-57EFA47521EB}"/>
              </a:ext>
            </a:extLst>
          </p:cNvPr>
          <p:cNvSpPr txBox="1"/>
          <p:nvPr/>
        </p:nvSpPr>
        <p:spPr>
          <a:xfrm>
            <a:off x="268576" y="1217131"/>
            <a:ext cx="179729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Jubileusz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7F4A36B-6B12-D383-EAB4-282D3004CCEC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Wrzesień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7" name="Obraz 6" descr="Obraz zawierający ubrania, osoba, człowiek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F803E6-88FB-A3A2-87BD-7F5103D1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3" r="748" b="8346"/>
          <a:stretch/>
        </p:blipFill>
        <p:spPr>
          <a:xfrm>
            <a:off x="2535402" y="1447962"/>
            <a:ext cx="9448982" cy="4513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81B601C-6BB1-0538-9530-63B69970E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77" y="2912533"/>
            <a:ext cx="2159862" cy="1991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341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AC9BE-8F3C-F965-480C-8B915AC47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D7A387-09AE-9FC3-85C9-E33C75C6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7" t="3956" r="1217" b="5538"/>
          <a:stretch/>
        </p:blipFill>
        <p:spPr>
          <a:xfrm>
            <a:off x="4240109" y="1751039"/>
            <a:ext cx="7794270" cy="4380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A5A72-7D12-4398-0FFB-5DDA3946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22" t="4255" r="4874" b="3651"/>
          <a:stretch/>
        </p:blipFill>
        <p:spPr>
          <a:xfrm>
            <a:off x="4229197" y="1751039"/>
            <a:ext cx="2243165" cy="438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4888DCA7-ED79-9B50-DB6C-EEA93B5B56A1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Rada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Biznesu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CE78204-8336-0025-DAE3-6E7B344FD062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Październik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CCBC16-AC50-AEEC-834C-17780E171519}"/>
              </a:ext>
            </a:extLst>
          </p:cNvPr>
          <p:cNvSpPr txBox="1"/>
          <p:nvPr/>
        </p:nvSpPr>
        <p:spPr>
          <a:xfrm>
            <a:off x="268577" y="2532651"/>
            <a:ext cx="3610452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17 października 2025 r. odbyło się posiedzenie Rady Biznesu poświęcone tematyce </a:t>
            </a:r>
          </a:p>
          <a:p>
            <a:r>
              <a:rPr lang="pl-PL" sz="2000">
                <a:solidFill>
                  <a:srgbClr val="002060"/>
                </a:solidFill>
              </a:rPr>
              <a:t>absencji pracowniczej oraz prezentacji projektu WOOF </a:t>
            </a:r>
          </a:p>
          <a:p>
            <a:r>
              <a:rPr lang="pl-PL" sz="2000">
                <a:solidFill>
                  <a:srgbClr val="002060"/>
                </a:solidFill>
              </a:rPr>
              <a:t>jako przykładu społecznie odpowiedzialnej współpracy.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43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A7A47-892C-C6C7-65E8-321943913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CEEF31-287C-69F6-4B1E-89E7B59A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093" y="1705147"/>
            <a:ext cx="6816330" cy="4163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2B77E20-A9FE-81F4-BC3C-90A172AD86F8}"/>
              </a:ext>
            </a:extLst>
          </p:cNvPr>
          <p:cNvSpPr/>
          <p:nvPr/>
        </p:nvSpPr>
        <p:spPr>
          <a:xfrm>
            <a:off x="1837189" y="1268484"/>
            <a:ext cx="82715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pic>
        <p:nvPicPr>
          <p:cNvPr id="7" name="Picture 6" descr="INSTYTUT LOGISTYKI | Wydział Inżynierii Zarządzania">
            <a:extLst>
              <a:ext uri="{FF2B5EF4-FFF2-40B4-BE49-F238E27FC236}">
                <a16:creationId xmlns:a16="http://schemas.microsoft.com/office/drawing/2014/main" id="{701E7ECB-493A-D450-9131-5189DC201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686" y="5547060"/>
            <a:ext cx="1121560" cy="1195005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D118E50-0F1D-9898-7396-25EE4418966E}"/>
              </a:ext>
            </a:extLst>
          </p:cNvPr>
          <p:cNvSpPr txBox="1"/>
          <p:nvPr/>
        </p:nvSpPr>
        <p:spPr>
          <a:xfrm>
            <a:off x="268577" y="1217131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WIZ-BIZ-LOG Day 10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. edycja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9FA1D5B-9DE7-11F0-E376-7500A6614FB8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Listopad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10FB539-5196-B7F2-34D0-CB12254F341F}"/>
              </a:ext>
            </a:extLst>
          </p:cNvPr>
          <p:cNvSpPr txBox="1"/>
          <p:nvPr/>
        </p:nvSpPr>
        <p:spPr>
          <a:xfrm>
            <a:off x="358987" y="2446903"/>
            <a:ext cx="4463626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7 listopada 2025 r. </a:t>
            </a:r>
          </a:p>
          <a:p>
            <a:r>
              <a:rPr lang="pl-PL" sz="2000">
                <a:solidFill>
                  <a:srgbClr val="002060"/>
                </a:solidFill>
              </a:rPr>
              <a:t>Wykład otwarty dot. automatyzacji przetwarzania danych w łańcuchu dostaw oraz możliwości usprawniania planowania operacyjnego </a:t>
            </a:r>
          </a:p>
          <a:p>
            <a:r>
              <a:rPr lang="pl-PL" sz="2000">
                <a:solidFill>
                  <a:srgbClr val="002060"/>
                </a:solidFill>
              </a:rPr>
              <a:t>z wykorzystaniem sztucznej inteligencji.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364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A7A47-892C-C6C7-65E8-321943913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B77E20-A9FE-81F4-BC3C-90A172AD86F8}"/>
              </a:ext>
            </a:extLst>
          </p:cNvPr>
          <p:cNvSpPr/>
          <p:nvPr/>
        </p:nvSpPr>
        <p:spPr>
          <a:xfrm>
            <a:off x="1837189" y="1268484"/>
            <a:ext cx="82715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D118E50-0F1D-9898-7396-25EE4418966E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Wykład otwarty prof. Andrew </a:t>
            </a:r>
            <a:r>
              <a:rPr kumimoji="0" lang="pl-PL" sz="2400" b="1" i="0" u="none" strike="noStrike" cap="none" spc="0" normalizeH="0" baseline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Thatchera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9FA1D5B-9DE7-11F0-E376-7500A6614FB8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Listopad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10FB539-5196-B7F2-34D0-CB12254F341F}"/>
              </a:ext>
            </a:extLst>
          </p:cNvPr>
          <p:cNvSpPr txBox="1"/>
          <p:nvPr/>
        </p:nvSpPr>
        <p:spPr>
          <a:xfrm>
            <a:off x="386080" y="2766215"/>
            <a:ext cx="4903258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18 listopada 2025 r. odbył się wykład otwarty prof. Andrew </a:t>
            </a:r>
            <a:r>
              <a:rPr lang="pl-PL" sz="2000" err="1">
                <a:solidFill>
                  <a:srgbClr val="002060"/>
                </a:solidFill>
              </a:rPr>
              <a:t>Thatchera</a:t>
            </a:r>
            <a:r>
              <a:rPr lang="pl-PL" sz="2000">
                <a:solidFill>
                  <a:srgbClr val="002060"/>
                </a:solidFill>
              </a:rPr>
              <a:t> z Uniwersytetu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w Johannesburgu. </a:t>
            </a:r>
            <a:endParaRPr lang="pl-PL"/>
          </a:p>
        </p:txBody>
      </p:sp>
      <p:pic>
        <p:nvPicPr>
          <p:cNvPr id="6" name="Obraz 5" descr="Obraz zawierający tekst, ubrania, Ludzka twarz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2B61F88-0E00-6C56-1138-2D65B9907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93" y="1987563"/>
            <a:ext cx="6692530" cy="428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968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2B42-E567-B741-DCEF-D16C6DB75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4DA356C-154E-9B7B-FDFB-19B2D7DC9B3E}"/>
              </a:ext>
            </a:extLst>
          </p:cNvPr>
          <p:cNvSpPr/>
          <p:nvPr/>
        </p:nvSpPr>
        <p:spPr>
          <a:xfrm>
            <a:off x="1837189" y="1268484"/>
            <a:ext cx="82715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600" b="1" i="0" u="none" strike="noStrike" kern="0" cap="none" spc="0" normalizeH="0" baseline="0" noProof="0">
              <a:ln>
                <a:noFill/>
              </a:ln>
              <a:solidFill>
                <a:srgbClr val="2B6CA7"/>
              </a:solidFill>
              <a:effectLst/>
              <a:uLnTx/>
              <a:uFillTx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A43F248-8D89-9E15-50C6-55571C795EEF}"/>
              </a:ext>
            </a:extLst>
          </p:cNvPr>
          <p:cNvSpPr txBox="1"/>
          <p:nvPr/>
        </p:nvSpPr>
        <p:spPr>
          <a:xfrm>
            <a:off x="378866" y="1317393"/>
            <a:ext cx="91310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Helvetica"/>
                <a:ea typeface="Calibri Light"/>
                <a:cs typeface="Calibri Light"/>
              </a:rPr>
              <a:t>Konferencja „Odporne społeczności – stabilna przyszłość"</a:t>
            </a:r>
            <a:endParaRPr lang="en-US" sz="2400">
              <a:solidFill>
                <a:srgbClr val="002060"/>
              </a:solidFill>
              <a:latin typeface="Helvetica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AE41800-2BEF-9383-4778-C17C588DC6C5}"/>
              </a:ext>
            </a:extLst>
          </p:cNvPr>
          <p:cNvSpPr txBox="1"/>
          <p:nvPr/>
        </p:nvSpPr>
        <p:spPr>
          <a:xfrm>
            <a:off x="222077" y="6131184"/>
            <a:ext cx="5047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Listopad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59ACA1-C21B-0A54-3487-D9466A850024}"/>
              </a:ext>
            </a:extLst>
          </p:cNvPr>
          <p:cNvSpPr txBox="1"/>
          <p:nvPr/>
        </p:nvSpPr>
        <p:spPr>
          <a:xfrm>
            <a:off x="376054" y="2826373"/>
            <a:ext cx="49032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endParaRPr lang="pl-PL" sz="200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C6A16-C642-2FBE-B797-951E2E253B7E}"/>
              </a:ext>
            </a:extLst>
          </p:cNvPr>
          <p:cNvSpPr txBox="1"/>
          <p:nvPr/>
        </p:nvSpPr>
        <p:spPr>
          <a:xfrm>
            <a:off x="631658" y="2235869"/>
            <a:ext cx="6216316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l" rtl="0">
              <a:buFont typeface="Arial"/>
              <a:buChar char="•"/>
            </a:pPr>
            <a:r>
              <a:rPr lang="pl-PL" sz="2000" kern="1200">
                <a:solidFill>
                  <a:srgbClr val="005E86"/>
                </a:solidFill>
                <a:latin typeface="Calibri"/>
                <a:ea typeface="+mn-ea"/>
                <a:cs typeface="+mn-cs"/>
              </a:rPr>
              <a:t>szkolenie dla pracowników administracji i służb powiatowych</a:t>
            </a:r>
          </a:p>
          <a:p>
            <a:pPr marL="228600" indent="-228600" algn="l" rtl="0">
              <a:buFont typeface="Arial"/>
              <a:buChar char="•"/>
            </a:pPr>
            <a:r>
              <a:rPr lang="pl-PL" sz="2000" kern="1200">
                <a:solidFill>
                  <a:srgbClr val="005E86"/>
                </a:solidFill>
                <a:latin typeface="Calibri"/>
                <a:ea typeface="+mn-ea"/>
                <a:cs typeface="+mn-cs"/>
              </a:rPr>
              <a:t>tematy: analiza ryzyka, modelowanie zagrożeń (ALOHA), komunikacja kryzysowa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A57CC-BE30-C8E9-9642-09CE810C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025" y="1774658"/>
            <a:ext cx="3678845" cy="4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40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8AB464E-740C-7042-196F-D326C5C4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01" y="2553546"/>
            <a:ext cx="6486798" cy="3948854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>
            <a:off x="1042299" y="1614184"/>
            <a:ext cx="1010740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>
              <a:defRPr/>
            </a:pPr>
            <a:r>
              <a:rPr lang="pl-PL" sz="3600" b="1" kern="0">
                <a:solidFill>
                  <a:srgbClr val="002060"/>
                </a:solidFill>
              </a:rPr>
              <a:t>Wyróżnienia, awanse i rozwój kadr WIZ </a:t>
            </a:r>
            <a:endParaRPr lang="pl-PL"/>
          </a:p>
          <a:p>
            <a:pPr marL="0" lvl="1" algn="ctr">
              <a:defRPr/>
            </a:pPr>
            <a:r>
              <a:rPr lang="pl-PL" sz="3600" b="1" kern="0">
                <a:solidFill>
                  <a:srgbClr val="002060"/>
                </a:solidFill>
              </a:rPr>
              <a:t>w 2025 roku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2931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0D1C6-C723-D163-94BA-D12802F4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CD566F8-650C-75B3-C4BC-42686A8803EC}"/>
              </a:ext>
            </a:extLst>
          </p:cNvPr>
          <p:cNvSpPr/>
          <p:nvPr/>
        </p:nvSpPr>
        <p:spPr>
          <a:xfrm>
            <a:off x="397079" y="2909678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pl-PL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5231B16-F32C-59D3-9796-5B59CEA2CD1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Wyróżnienia pracowników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53EF7F-2010-0644-4C54-1A91B7911E04}"/>
              </a:ext>
            </a:extLst>
          </p:cNvPr>
          <p:cNvSpPr txBox="1"/>
          <p:nvPr/>
        </p:nvSpPr>
        <p:spPr>
          <a:xfrm>
            <a:off x="397079" y="2909678"/>
            <a:ext cx="461750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 </a:t>
            </a: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3E56C-1047-1538-F596-51C9B6193E1B}"/>
              </a:ext>
            </a:extLst>
          </p:cNvPr>
          <p:cNvSpPr txBox="1"/>
          <p:nvPr/>
        </p:nvSpPr>
        <p:spPr>
          <a:xfrm>
            <a:off x="270710" y="1714500"/>
            <a:ext cx="8211553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baseline="0">
                <a:solidFill>
                  <a:srgbClr val="005E86"/>
                </a:solidFill>
                <a:latin typeface="Helvetica"/>
              </a:rPr>
              <a:t>Dr hab. inż. Łukasz </a:t>
            </a:r>
            <a:r>
              <a:rPr lang="pl-PL" sz="2000" b="1" baseline="0" err="1">
                <a:solidFill>
                  <a:srgbClr val="005E86"/>
                </a:solidFill>
                <a:latin typeface="Helvetica"/>
              </a:rPr>
              <a:t>Hadaś</a:t>
            </a:r>
            <a:r>
              <a:rPr lang="pl-PL" sz="2000" b="1" baseline="0">
                <a:solidFill>
                  <a:srgbClr val="005E86"/>
                </a:solidFill>
                <a:latin typeface="Helvetica"/>
              </a:rPr>
              <a:t>, prof. PP</a:t>
            </a:r>
            <a:r>
              <a:rPr lang="pl-PL" sz="2000" baseline="0">
                <a:solidFill>
                  <a:srgbClr val="005E86"/>
                </a:solidFill>
                <a:latin typeface="Helvetica"/>
              </a:rPr>
              <a:t> został </a:t>
            </a:r>
            <a:r>
              <a:rPr lang="pl-PL" sz="2000" b="1" baseline="0">
                <a:solidFill>
                  <a:srgbClr val="005E86"/>
                </a:solidFill>
                <a:latin typeface="Helvetica"/>
              </a:rPr>
              <a:t>Ekspertem</a:t>
            </a:r>
            <a:r>
              <a:rPr lang="pl-PL" sz="2000" baseline="0">
                <a:solidFill>
                  <a:srgbClr val="005E86"/>
                </a:solidFill>
                <a:latin typeface="Helvetica"/>
              </a:rPr>
              <a:t> Komisji Akredytacyjnej Uczelni Technicznych.</a:t>
            </a:r>
            <a:endParaRPr lang="en-US" sz="2000">
              <a:solidFill>
                <a:srgbClr val="005E86"/>
              </a:solidFill>
              <a:latin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 u="none" strike="noStrike" cap="none" spc="0" normalizeH="0" baseline="0">
              <a:ln>
                <a:noFill/>
              </a:ln>
              <a:solidFill>
                <a:srgbClr val="005E86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zym jest KAUT? / Wydarzenia / Biuletyn PW - Biuletyn PW">
            <a:extLst>
              <a:ext uri="{FF2B5EF4-FFF2-40B4-BE49-F238E27FC236}">
                <a16:creationId xmlns:a16="http://schemas.microsoft.com/office/drawing/2014/main" id="{1BE5E198-2C78-9FEC-5D06-F9548DDD2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310" y="1312445"/>
            <a:ext cx="3724275" cy="110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8AF05-370A-D2DF-6FA9-78DB7F1826AE}"/>
              </a:ext>
            </a:extLst>
          </p:cNvPr>
          <p:cNvSpPr txBox="1"/>
          <p:nvPr/>
        </p:nvSpPr>
        <p:spPr>
          <a:xfrm>
            <a:off x="862264" y="2576764"/>
            <a:ext cx="9996234" cy="2831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lnSpc>
                <a:spcPts val="3225"/>
              </a:lnSpc>
            </a:pPr>
            <a:r>
              <a:rPr lang="pl-PL" sz="2000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 W dniach 13-14 stycznia 2025r. brał udział w pracach </a:t>
            </a:r>
            <a:r>
              <a:rPr lang="pl-PL" sz="2000" b="1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Zespołu Oceniającego KAUT</a:t>
            </a:r>
            <a:r>
              <a:rPr lang="pl-PL" sz="2000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 podczas wizytacji kierunku Logistyka (studia I st. i II st.), prowadzonego na </a:t>
            </a:r>
            <a:r>
              <a:rPr lang="pl-PL" sz="2000" i="1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Wydziale Inżynierii Zarządzania Politechniki Białostockiej</a:t>
            </a:r>
            <a:r>
              <a:rPr lang="pl-PL" sz="2000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.</a:t>
            </a:r>
            <a:r>
              <a:rPr lang="pl-PL" sz="200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​</a:t>
            </a:r>
          </a:p>
          <a:p>
            <a:pPr algn="just" rtl="0">
              <a:lnSpc>
                <a:spcPts val="3225"/>
              </a:lnSpc>
            </a:pPr>
            <a:r>
              <a:rPr lang="pl-PL" sz="200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​</a:t>
            </a:r>
          </a:p>
          <a:p>
            <a:pPr algn="just" rtl="0">
              <a:lnSpc>
                <a:spcPts val="3225"/>
              </a:lnSpc>
            </a:pPr>
            <a:r>
              <a:rPr lang="pl-PL" sz="2000" b="1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 KAUT</a:t>
            </a:r>
            <a:r>
              <a:rPr lang="pl-PL" sz="2000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 zajmuje się przeprowadzaniem akredytacji środowiskowych kierunków studiów oraz nadawaniem europejskiego certyfikatu jakości </a:t>
            </a:r>
            <a:r>
              <a:rPr lang="pl-PL" sz="2000" b="1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EUR-ACE ® </a:t>
            </a:r>
            <a:r>
              <a:rPr lang="pl-PL" sz="2000" b="1" baseline="0" err="1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Label</a:t>
            </a:r>
            <a:r>
              <a:rPr lang="pl-PL" sz="2000" b="1" baseline="0">
                <a:solidFill>
                  <a:srgbClr val="005E86"/>
                </a:solidFill>
                <a:latin typeface="Helvetica"/>
                <a:ea typeface="Segoe UI"/>
                <a:cs typeface="Segoe UI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499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8890-9A9E-BBF4-0B46-B60D5F1E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A3A3D91-9F63-7D3D-2A0D-EA9C42480147}"/>
              </a:ext>
            </a:extLst>
          </p:cNvPr>
          <p:cNvSpPr/>
          <p:nvPr/>
        </p:nvSpPr>
        <p:spPr>
          <a:xfrm>
            <a:off x="397079" y="2909678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pl-PL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223BA2C-2020-C6CF-9ADE-67F361A8373B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Wyróżnienia pracowników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F71D65-89CE-E4BC-530B-02F2CFCA1715}"/>
              </a:ext>
            </a:extLst>
          </p:cNvPr>
          <p:cNvSpPr txBox="1"/>
          <p:nvPr/>
        </p:nvSpPr>
        <p:spPr>
          <a:xfrm>
            <a:off x="397079" y="2909678"/>
            <a:ext cx="461750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3 grudnia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dr. hab. Marek Szczepański, prof. PP odebrał Nagrodę PTE </a:t>
            </a:r>
            <a:endParaRPr lang="pl-PL">
              <a:solidFill>
                <a:srgbClr val="000000"/>
              </a:solidFill>
            </a:endParaRPr>
          </a:p>
          <a:p>
            <a:r>
              <a:rPr lang="pl-PL" sz="2000">
                <a:solidFill>
                  <a:srgbClr val="002060"/>
                </a:solidFill>
              </a:rPr>
              <a:t>im. prof. Edwarda Lipińskiego. </a:t>
            </a: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3700A4-DE8D-7B4A-97A7-D808DFBC7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55" y="1732981"/>
            <a:ext cx="3537172" cy="449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 descr="Obraz zawierający klepsydra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1B3AC8-DF5A-C2CC-AC10-F12C938A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27" y="1732981"/>
            <a:ext cx="3196277" cy="449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298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8890-9A9E-BBF4-0B46-B60D5F1E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A3A3D91-9F63-7D3D-2A0D-EA9C42480147}"/>
              </a:ext>
            </a:extLst>
          </p:cNvPr>
          <p:cNvSpPr/>
          <p:nvPr/>
        </p:nvSpPr>
        <p:spPr>
          <a:xfrm>
            <a:off x="397079" y="2909678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pl-PL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223BA2C-2020-C6CF-9ADE-67F361A8373B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Wyróżnienia pracowników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9BE6E15-1B39-57A1-AC71-5FE13713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" y="3567112"/>
            <a:ext cx="7091046" cy="169247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FED3799-A67D-CB6D-C1FE-FBA5E903A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53" y="1886432"/>
            <a:ext cx="6171247" cy="168068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27E53DB-5856-E96A-1582-1375E9766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35" y="5247792"/>
            <a:ext cx="5523548" cy="155670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F4C3F89-D66E-F3AC-3172-E8ECCDEC4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235" y="1879583"/>
            <a:ext cx="1299845" cy="1479891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E29D0BF-8948-7C22-C377-07983F86A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3564904"/>
            <a:ext cx="1479891" cy="147989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0A36CDD-F8F5-16F1-4361-B8B5C5459F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35" b="1"/>
          <a:stretch/>
        </p:blipFill>
        <p:spPr>
          <a:xfrm>
            <a:off x="1059042" y="5175133"/>
            <a:ext cx="1374755" cy="14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8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C7C95-FF6C-3A80-93F6-47C6DC4FDB1C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Awanse pracowników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0E07AAD-2572-9BCC-51FA-774106E95B2D}"/>
              </a:ext>
            </a:extLst>
          </p:cNvPr>
          <p:cNvSpPr txBox="1"/>
          <p:nvPr/>
        </p:nvSpPr>
        <p:spPr>
          <a:xfrm>
            <a:off x="386080" y="2766215"/>
            <a:ext cx="4855633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Od 1 grudnia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dr hab. inż. Maciej Szafrański uzyskał awans na stanowisko profesora PP.</a:t>
            </a: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02F1778-AAD2-B73C-B001-6F12421F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6"/>
          <a:stretch/>
        </p:blipFill>
        <p:spPr>
          <a:xfrm>
            <a:off x="5730241" y="1556874"/>
            <a:ext cx="5744368" cy="4677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97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kreskówka, szkic, ilustracj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576BFE1-68C3-B5DD-8A51-96FB99D3B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r="7241"/>
          <a:stretch/>
        </p:blipFill>
        <p:spPr>
          <a:xfrm>
            <a:off x="2465829" y="1314325"/>
            <a:ext cx="9102689" cy="554367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D599E94-08E4-DCD1-2B03-D7542E84D79B}"/>
              </a:ext>
            </a:extLst>
          </p:cNvPr>
          <p:cNvSpPr/>
          <p:nvPr/>
        </p:nvSpPr>
        <p:spPr>
          <a:xfrm>
            <a:off x="109044" y="1218866"/>
            <a:ext cx="6908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Publish</a:t>
            </a:r>
            <a:r>
              <a:rPr kumimoji="0" lang="pl-PL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pl-PL" sz="2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</a:t>
            </a:r>
            <a:r>
              <a:rPr kumimoji="0" lang="pl-PL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pl-PL" sz="2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perish</a:t>
            </a:r>
            <a:r>
              <a:rPr lang="pl-PL" sz="2800" b="1" kern="0">
                <a:solidFill>
                  <a:srgbClr val="002060"/>
                </a:solidFill>
              </a:rPr>
              <a:t> i co dalej</a:t>
            </a:r>
            <a:endParaRPr kumimoji="0" lang="pl-PL" sz="2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969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FC2335-DD1C-41DC-A8F6-B4B1E6ADAE44}"/>
              </a:ext>
            </a:extLst>
          </p:cNvPr>
          <p:cNvSpPr/>
          <p:nvPr/>
        </p:nvSpPr>
        <p:spPr>
          <a:xfrm>
            <a:off x="388690" y="2926456"/>
            <a:ext cx="60960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851FD-3686-48A8-1916-19094766C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977" y="2380132"/>
            <a:ext cx="1964446" cy="24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C005B-2FD5-5E16-859A-7EFC7625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33" y="4838549"/>
            <a:ext cx="4315120" cy="102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7748E-6361-2069-20AE-C5C0E31A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821" y="2380132"/>
            <a:ext cx="1871605" cy="244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B9FED-335C-5AEC-0A3D-B3851DA32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653" y="4834132"/>
            <a:ext cx="4517939" cy="115483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FBBF300-70F4-C9DF-C30E-C7FC47F72A59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Awanse pracowników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8858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4B3D1D2-999D-4DE9-A9BA-40B7AB899A57}"/>
              </a:ext>
            </a:extLst>
          </p:cNvPr>
          <p:cNvSpPr/>
          <p:nvPr/>
        </p:nvSpPr>
        <p:spPr>
          <a:xfrm>
            <a:off x="547979" y="2158628"/>
            <a:ext cx="11096041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dr hab. inż. Maciej Sydor –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IIBiJ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, Zakład Zastosowań Ergonomii </a:t>
            </a: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mgr inż. Katarzyna Łucka –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IIBiJ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, Zakład Marketingu i Rozwoju Organizacji </a:t>
            </a: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dr inż. Maciej Niemir –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IZiSI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, Zakład Systemów Zarządzania </a:t>
            </a: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dr Grzegorz Nowak –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IZiSI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, Zakład Systemów Zarządzania </a:t>
            </a: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mgr inż. Frederick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Mumali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 –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IZiSI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, Zakład Systemów Zarządzania</a:t>
            </a:r>
            <a:endParaRPr lang="en-US" sz="2400">
              <a:solidFill>
                <a:srgbClr val="002060"/>
              </a:solidFill>
              <a:ea typeface="+mn-lt"/>
              <a:cs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dr inż. Michał Adamczak – IL, Zakład Zarządzania Produkcją i Logistyki</a:t>
            </a:r>
            <a:endParaRPr lang="en-US" sz="2400">
              <a:solidFill>
                <a:srgbClr val="002060"/>
              </a:solidFill>
              <a:ea typeface="+mn-lt"/>
              <a:cs typeface="+mn-lt"/>
            </a:endParaRPr>
          </a:p>
          <a:p>
            <a:pPr>
              <a:spcBef>
                <a:spcPts val="1200"/>
              </a:spcBef>
              <a:defRPr/>
            </a:pP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mgr inż. Adrianna </a:t>
            </a:r>
            <a:r>
              <a:rPr lang="pl-PL" sz="2400" kern="0" err="1">
                <a:solidFill>
                  <a:srgbClr val="002060"/>
                </a:solidFill>
                <a:ea typeface="+mn-lt"/>
                <a:cs typeface="+mn-lt"/>
              </a:rPr>
              <a:t>Toboła</a:t>
            </a:r>
            <a:r>
              <a:rPr lang="pl-PL" sz="2400" kern="0">
                <a:solidFill>
                  <a:srgbClr val="002060"/>
                </a:solidFill>
                <a:ea typeface="+mn-lt"/>
                <a:cs typeface="+mn-lt"/>
              </a:rPr>
              <a:t>-Walaszczyk – IL, Zakład Zarządzania  Produkcją i Logistyki</a:t>
            </a:r>
            <a:endParaRPr lang="pl-PL" sz="2400" kern="0">
              <a:solidFill>
                <a:srgbClr val="002060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2BE9700-C4B2-099A-A51D-27D55C70470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Pracownicy zatrudnieni w 2025 r.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1356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E060D35B-CAC2-4771-AACB-8964AEC8CE48}"/>
              </a:ext>
            </a:extLst>
          </p:cNvPr>
          <p:cNvSpPr/>
          <p:nvPr/>
        </p:nvSpPr>
        <p:spPr>
          <a:xfrm>
            <a:off x="541866" y="1919616"/>
            <a:ext cx="11209867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pl-PL" sz="2000" b="1" kern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inż. Maciej Niemir (z wyróżnieniem) - nadanie stopnia naukowego doktora 03.02.2025 r. </a:t>
            </a:r>
            <a:endParaRPr lang="pl-PL" sz="2000">
              <a:solidFill>
                <a:srgbClr val="002060"/>
              </a:solidFill>
            </a:endParaRP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Zuzanna Zaporowska (z wyróżnieniem) - nadanie stopnia naukowego doktora 26.05.2025 r.</a:t>
            </a: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Magdalena Morze - nadanie stopnia naukowego doktora 26.05.2025 r.</a:t>
            </a: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inż. Jacek Krzywy - nadanie stopnia naukowego doktora 26.05.2025 r</a:t>
            </a:r>
            <a:endParaRPr lang="pl-PL" sz="2000">
              <a:solidFill>
                <a:srgbClr val="002060"/>
              </a:solidFill>
            </a:endParaRP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Magdalena Sikorska - nadanie stopnia naukowego doktora 24.11.2025 r.</a:t>
            </a: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mgr Selma </a:t>
            </a:r>
            <a:r>
              <a:rPr lang="pl-PL" sz="2000" kern="0" err="1">
                <a:solidFill>
                  <a:srgbClr val="002060"/>
                </a:solidFill>
                <a:latin typeface="Arial"/>
                <a:cs typeface="Arial"/>
              </a:rPr>
              <a:t>Gütmen</a:t>
            </a:r>
            <a:r>
              <a:rPr lang="pl-PL" sz="2000" kern="0">
                <a:solidFill>
                  <a:srgbClr val="002060"/>
                </a:solidFill>
                <a:latin typeface="Arial"/>
                <a:cs typeface="Arial"/>
              </a:rPr>
              <a:t> - nadanie stopnia naukowego doktora 24.11.2025 r.</a:t>
            </a:r>
            <a:endParaRPr lang="pl-PL" sz="2000">
              <a:solidFill>
                <a:srgbClr val="002060"/>
              </a:solidFill>
            </a:endParaRPr>
          </a:p>
          <a:p>
            <a:pPr>
              <a:defRPr/>
            </a:pPr>
            <a:endParaRPr lang="pl-PL" sz="2000" ker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E960C62-4199-6836-CF0E-38397643D71A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Doktoraty obronione na WIZ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7554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4C24559-6EFD-4ED3-B0F4-28756AD5A19D}"/>
              </a:ext>
            </a:extLst>
          </p:cNvPr>
          <p:cNvSpPr/>
          <p:nvPr/>
        </p:nvSpPr>
        <p:spPr>
          <a:xfrm>
            <a:off x="1042299" y="1614184"/>
            <a:ext cx="10107402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>
              <a:defRPr/>
            </a:pPr>
            <a:r>
              <a:rPr lang="pl-PL" sz="3600" b="1" kern="0">
                <a:solidFill>
                  <a:srgbClr val="002060"/>
                </a:solidFill>
              </a:rPr>
              <a:t>Rozwój infrastrukturalny WIZ w 2025 roku</a:t>
            </a:r>
          </a:p>
        </p:txBody>
      </p:sp>
      <p:pic>
        <p:nvPicPr>
          <p:cNvPr id="4" name="Obraz 3" descr="Obraz zawierający szkic, rysowanie, Grafika liniowa, clipar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6A9F84-A940-A3AB-4158-CED77871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r="90" b="14568"/>
          <a:stretch/>
        </p:blipFill>
        <p:spPr>
          <a:xfrm>
            <a:off x="2993812" y="2783536"/>
            <a:ext cx="6387255" cy="32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6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0D4E-149D-8712-00BD-663CCC45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D70105-20F8-6973-E40F-9422F02D4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093" y="1582620"/>
            <a:ext cx="6894513" cy="481585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A67420D-724D-B898-5047-633464925752}"/>
              </a:ext>
            </a:extLst>
          </p:cNvPr>
          <p:cNvSpPr txBox="1"/>
          <p:nvPr/>
        </p:nvSpPr>
        <p:spPr>
          <a:xfrm>
            <a:off x="860213" y="2586243"/>
            <a:ext cx="3142827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Od 8 lipca 2025 r.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obsługa studentów WIZ została przeniesiona do Centrum Spraw Studenckich </a:t>
            </a:r>
            <a:endParaRPr lang="pl-PL"/>
          </a:p>
          <a:p>
            <a:r>
              <a:rPr lang="pl-PL" sz="2000">
                <a:solidFill>
                  <a:srgbClr val="002060"/>
                </a:solidFill>
              </a:rPr>
              <a:t>(A1, pokój 17).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BD8F3E-9956-386F-313B-301F620C96F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Zmiana w zakresie obsługi studentów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438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0D4E-149D-8712-00BD-663CCC45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A67420D-724D-B898-5047-633464925752}"/>
              </a:ext>
            </a:extLst>
          </p:cNvPr>
          <p:cNvSpPr txBox="1"/>
          <p:nvPr/>
        </p:nvSpPr>
        <p:spPr>
          <a:xfrm>
            <a:off x="127899" y="2762089"/>
            <a:ext cx="3811055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Uzyskane z zasobu magazynowego 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BD8F3E-9956-386F-313B-301F620C96F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Laboratorium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Projektów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 WIZ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– s. 018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3" name="Obraz 2" descr="Obraz zawierający w pomieszczeniu, ściana, statyw, meb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002B3D8-9C84-9B9E-7CE7-1544B3724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2093119"/>
            <a:ext cx="7517423" cy="422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197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0D4E-149D-8712-00BD-663CCC45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A67420D-724D-B898-5047-633464925752}"/>
              </a:ext>
            </a:extLst>
          </p:cNvPr>
          <p:cNvSpPr txBox="1"/>
          <p:nvPr/>
        </p:nvSpPr>
        <p:spPr>
          <a:xfrm>
            <a:off x="754705" y="3429000"/>
            <a:ext cx="314282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od października 2025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BD8F3E-9956-386F-313B-301F620C96F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Sala komputerowa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– s. </a:t>
            </a:r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230</a:t>
            </a:r>
            <a:endParaRPr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Obraz 2" descr="Obraz zawierający w pomieszczeniu, meble, krzesło, biur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6790F00-690E-9CD2-BC3D-2A67EC6F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r="-1698"/>
          <a:stretch/>
        </p:blipFill>
        <p:spPr>
          <a:xfrm>
            <a:off x="4513247" y="1870158"/>
            <a:ext cx="7233920" cy="4240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092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0D4E-149D-8712-00BD-663CCC45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A67420D-724D-B898-5047-633464925752}"/>
              </a:ext>
            </a:extLst>
          </p:cNvPr>
          <p:cNvSpPr txBox="1"/>
          <p:nvPr/>
        </p:nvSpPr>
        <p:spPr>
          <a:xfrm>
            <a:off x="1056437" y="3078612"/>
            <a:ext cx="345681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>
                <a:solidFill>
                  <a:srgbClr val="002060"/>
                </a:solidFill>
              </a:rPr>
              <a:t>Pozyskane ze środków zewnętrznych – uruchomienie wrzesień 2025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BD8F3E-9956-386F-313B-301F620C96F8}"/>
              </a:ext>
            </a:extLst>
          </p:cNvPr>
          <p:cNvSpPr txBox="1"/>
          <p:nvPr/>
        </p:nvSpPr>
        <p:spPr>
          <a:xfrm>
            <a:off x="268576" y="1217131"/>
            <a:ext cx="84893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pl-PL" sz="2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sym typeface="Calibri"/>
              </a:rPr>
              <a:t>Miejsce pracy cichej przy </a:t>
            </a:r>
            <a:r>
              <a:rPr lang="pl-PL" sz="2400" b="1">
                <a:solidFill>
                  <a:srgbClr val="002060"/>
                </a:solidFill>
                <a:latin typeface="+mj-lt"/>
                <a:sym typeface="Calibri"/>
              </a:rPr>
              <a:t>Dziekanacie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3" name="Obraz 2" descr="Obraz zawierający ubrania, osoba, w pomieszczeniu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D63B65-8B5B-48D2-E787-5F0D8990F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88" y="971549"/>
            <a:ext cx="3177089" cy="564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543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ytuł 3"/>
          <p:cNvSpPr txBox="1">
            <a:spLocks noGrp="1"/>
          </p:cNvSpPr>
          <p:nvPr>
            <p:ph type="title"/>
          </p:nvPr>
        </p:nvSpPr>
        <p:spPr>
          <a:xfrm>
            <a:off x="5489924" y="1998194"/>
            <a:ext cx="5847474" cy="303530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l-PL"/>
              <a:t>Wesołych Świąt</a:t>
            </a:r>
            <a:br>
              <a:rPr lang="pl-PL"/>
            </a:br>
            <a:r>
              <a:rPr lang="pl-PL"/>
              <a:t> i </a:t>
            </a:r>
            <a:br>
              <a:rPr lang="pl-PL"/>
            </a:br>
            <a:r>
              <a:rPr lang="pl-PL"/>
              <a:t>szczęśliwego Nowego Roku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54B2A58-0A7F-9BFC-30EB-56A9B9DA5B51}"/>
              </a:ext>
            </a:extLst>
          </p:cNvPr>
          <p:cNvSpPr txBox="1"/>
          <p:nvPr/>
        </p:nvSpPr>
        <p:spPr>
          <a:xfrm>
            <a:off x="268577" y="1727200"/>
            <a:ext cx="5882640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/>
              <a:t>28th </a:t>
            </a:r>
            <a:r>
              <a:rPr lang="pl-PL" sz="2000" err="1"/>
              <a:t>European</a:t>
            </a:r>
            <a:r>
              <a:rPr lang="pl-PL" sz="2000"/>
              <a:t> Conference on </a:t>
            </a:r>
            <a:r>
              <a:rPr lang="pl-PL" sz="2000" err="1"/>
              <a:t>Artificial</a:t>
            </a:r>
            <a:r>
              <a:rPr lang="pl-PL" sz="2000"/>
              <a:t> </a:t>
            </a:r>
            <a:r>
              <a:rPr lang="pl-PL" sz="2000" err="1"/>
              <a:t>Intelligence</a:t>
            </a:r>
            <a:r>
              <a:rPr lang="pl-PL" sz="2000"/>
              <a:t> ECAI 2025</a:t>
            </a:r>
            <a:br>
              <a:rPr lang="pl-PL" sz="2000"/>
            </a:br>
            <a:r>
              <a:rPr lang="pl-PL" sz="2000"/>
              <a:t>Acta </a:t>
            </a:r>
            <a:r>
              <a:rPr lang="pl-PL" sz="2000" err="1"/>
              <a:t>Politica</a:t>
            </a:r>
            <a:br>
              <a:rPr lang="pl-PL" sz="2000"/>
            </a:br>
            <a:r>
              <a:rPr lang="pl-PL" sz="2000" err="1"/>
              <a:t>Advances</a:t>
            </a:r>
            <a:r>
              <a:rPr lang="pl-PL" sz="2000"/>
              <a:t> in Science and Technology </a:t>
            </a:r>
            <a:r>
              <a:rPr lang="pl-PL" sz="2000" err="1"/>
              <a:t>Research</a:t>
            </a:r>
            <a:r>
              <a:rPr lang="pl-PL" sz="2000"/>
              <a:t> </a:t>
            </a:r>
            <a:r>
              <a:rPr lang="pl-PL" sz="2000" err="1"/>
              <a:t>Journal</a:t>
            </a:r>
            <a:br>
              <a:rPr lang="pl-PL" sz="2000"/>
            </a:br>
            <a:r>
              <a:rPr lang="pl-PL" sz="2000"/>
              <a:t>Applied </a:t>
            </a:r>
            <a:r>
              <a:rPr lang="pl-PL" sz="2000" err="1"/>
              <a:t>Sciences</a:t>
            </a:r>
            <a:br>
              <a:rPr lang="pl-PL" sz="2000"/>
            </a:br>
            <a:r>
              <a:rPr lang="pl-PL" sz="2000"/>
              <a:t>Applied </a:t>
            </a:r>
            <a:r>
              <a:rPr lang="pl-PL" sz="2000" err="1"/>
              <a:t>Soft</a:t>
            </a:r>
            <a:r>
              <a:rPr lang="pl-PL" sz="2000"/>
              <a:t> Computing</a:t>
            </a:r>
            <a:br>
              <a:rPr lang="pl-PL" sz="2000"/>
            </a:br>
            <a:r>
              <a:rPr lang="pl-PL" sz="2000" err="1"/>
              <a:t>Archives</a:t>
            </a:r>
            <a:r>
              <a:rPr lang="pl-PL" sz="2000"/>
              <a:t> of </a:t>
            </a:r>
            <a:r>
              <a:rPr lang="pl-PL" sz="2000" err="1"/>
              <a:t>Computational</a:t>
            </a:r>
            <a:r>
              <a:rPr lang="pl-PL" sz="2000"/>
              <a:t> </a:t>
            </a:r>
            <a:r>
              <a:rPr lang="pl-PL" sz="2000" err="1"/>
              <a:t>Methods</a:t>
            </a:r>
            <a:r>
              <a:rPr lang="pl-PL" sz="2000"/>
              <a:t> in Engineering</a:t>
            </a:r>
            <a:br>
              <a:rPr lang="pl-PL" sz="2000"/>
            </a:br>
            <a:r>
              <a:rPr lang="pl-PL" sz="2000"/>
              <a:t>Ekonomia i Środowisko</a:t>
            </a:r>
            <a:br>
              <a:rPr lang="pl-PL" sz="2000"/>
            </a:br>
            <a:r>
              <a:rPr lang="pl-PL" sz="2000" err="1"/>
              <a:t>Empowering</a:t>
            </a:r>
            <a:r>
              <a:rPr lang="pl-PL" sz="2000"/>
              <a:t> the </a:t>
            </a:r>
            <a:r>
              <a:rPr lang="pl-PL" sz="2000" err="1"/>
              <a:t>Interdisciplinary</a:t>
            </a:r>
            <a:r>
              <a:rPr lang="pl-PL" sz="2000"/>
              <a:t> Role of ISD in </a:t>
            </a:r>
            <a:r>
              <a:rPr lang="pl-PL" sz="2000" err="1"/>
              <a:t>Addressing</a:t>
            </a:r>
            <a:r>
              <a:rPr lang="pl-PL" sz="2000"/>
              <a:t> </a:t>
            </a:r>
            <a:r>
              <a:rPr lang="pl-PL" sz="2000" err="1"/>
              <a:t>Contemporary</a:t>
            </a:r>
            <a:r>
              <a:rPr lang="pl-PL" sz="2000"/>
              <a:t> </a:t>
            </a:r>
            <a:r>
              <a:rPr lang="pl-PL" sz="2000" err="1"/>
              <a:t>Issues</a:t>
            </a:r>
            <a:r>
              <a:rPr lang="pl-PL" sz="2000"/>
              <a:t> in Digital </a:t>
            </a:r>
            <a:r>
              <a:rPr lang="pl-PL" sz="2000" err="1"/>
              <a:t>Transformation</a:t>
            </a:r>
            <a:r>
              <a:rPr lang="pl-PL" sz="2000"/>
              <a:t> : How Data Science and </a:t>
            </a:r>
            <a:r>
              <a:rPr lang="pl-PL" sz="2000" err="1"/>
              <a:t>Generative</a:t>
            </a:r>
            <a:r>
              <a:rPr lang="pl-PL" sz="2000"/>
              <a:t> AI </a:t>
            </a:r>
            <a:r>
              <a:rPr lang="pl-PL" sz="2000" err="1"/>
              <a:t>Contributes</a:t>
            </a:r>
            <a:r>
              <a:rPr lang="pl-PL" sz="2000"/>
              <a:t> to ISD (ISD2025 </a:t>
            </a:r>
            <a:r>
              <a:rPr lang="pl-PL" sz="2000" err="1"/>
              <a:t>Proceedings</a:t>
            </a:r>
            <a:r>
              <a:rPr lang="pl-PL" sz="2000"/>
              <a:t>)</a:t>
            </a:r>
            <a:br>
              <a:rPr lang="pl-PL" sz="2000"/>
            </a:br>
            <a:r>
              <a:rPr lang="pl-PL" sz="2000" err="1"/>
              <a:t>Energies</a:t>
            </a:r>
            <a:br>
              <a:rPr lang="pl-PL" sz="2000"/>
            </a:br>
            <a:r>
              <a:rPr lang="pl-PL" sz="2000"/>
              <a:t>Engineering Applications of </a:t>
            </a:r>
            <a:r>
              <a:rPr lang="pl-PL" sz="2000" err="1"/>
              <a:t>Artificial</a:t>
            </a:r>
            <a:r>
              <a:rPr lang="pl-PL" sz="2000"/>
              <a:t> </a:t>
            </a:r>
            <a:r>
              <a:rPr lang="pl-PL" sz="2000" err="1"/>
              <a:t>Intelligence</a:t>
            </a:r>
            <a:endParaRPr kumimoji="0" lang="pl-PL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1D224BF-94F4-C900-00AB-F7EED4EE3B26}"/>
              </a:ext>
            </a:extLst>
          </p:cNvPr>
          <p:cNvSpPr txBox="1"/>
          <p:nvPr/>
        </p:nvSpPr>
        <p:spPr>
          <a:xfrm>
            <a:off x="6551205" y="1727200"/>
            <a:ext cx="5183595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000" err="1"/>
              <a:t>Equilibrium</a:t>
            </a:r>
            <a:r>
              <a:rPr lang="pl-PL" sz="2000"/>
              <a:t>. </a:t>
            </a:r>
            <a:r>
              <a:rPr lang="pl-PL" sz="2000" err="1"/>
              <a:t>Quarterly</a:t>
            </a:r>
            <a:r>
              <a:rPr lang="pl-PL" sz="2000"/>
              <a:t> </a:t>
            </a:r>
            <a:r>
              <a:rPr lang="pl-PL" sz="2000" err="1"/>
              <a:t>Journal</a:t>
            </a:r>
            <a:r>
              <a:rPr lang="pl-PL" sz="2000"/>
              <a:t> of </a:t>
            </a:r>
            <a:r>
              <a:rPr lang="pl-PL" sz="2000" err="1"/>
              <a:t>Economics</a:t>
            </a:r>
            <a:r>
              <a:rPr lang="pl-PL" sz="2000"/>
              <a:t> and </a:t>
            </a:r>
            <a:r>
              <a:rPr lang="pl-PL" sz="2000" err="1"/>
              <a:t>Economic</a:t>
            </a:r>
            <a:r>
              <a:rPr lang="pl-PL" sz="2000"/>
              <a:t> Policy</a:t>
            </a:r>
            <a:br>
              <a:rPr lang="pl-PL" sz="2000"/>
            </a:br>
            <a:r>
              <a:rPr lang="pl-PL" sz="2000"/>
              <a:t>Horyzonty Polityki</a:t>
            </a:r>
            <a:br>
              <a:rPr lang="pl-PL" sz="2000"/>
            </a:br>
            <a:r>
              <a:rPr lang="pl-PL" sz="2000"/>
              <a:t>Information Processing and Management</a:t>
            </a:r>
            <a:br>
              <a:rPr lang="pl-PL" sz="2000"/>
            </a:br>
            <a:r>
              <a:rPr lang="pl-PL" sz="2000"/>
              <a:t>International </a:t>
            </a:r>
            <a:r>
              <a:rPr lang="pl-PL" sz="2000" err="1"/>
              <a:t>Journal</a:t>
            </a:r>
            <a:r>
              <a:rPr lang="pl-PL" sz="2000"/>
              <a:t> of </a:t>
            </a:r>
            <a:r>
              <a:rPr lang="pl-PL" sz="2000" err="1"/>
              <a:t>Production</a:t>
            </a:r>
            <a:r>
              <a:rPr lang="pl-PL" sz="2000"/>
              <a:t> </a:t>
            </a:r>
            <a:r>
              <a:rPr lang="pl-PL" sz="2000" err="1"/>
              <a:t>Economics</a:t>
            </a:r>
            <a:br>
              <a:rPr lang="pl-PL" sz="2000"/>
            </a:br>
            <a:r>
              <a:rPr lang="pl-PL" sz="2000"/>
              <a:t>International </a:t>
            </a:r>
            <a:r>
              <a:rPr lang="pl-PL" sz="2000" err="1"/>
              <a:t>Journal</a:t>
            </a:r>
            <a:r>
              <a:rPr lang="pl-PL" sz="2000"/>
              <a:t> of </a:t>
            </a:r>
            <a:r>
              <a:rPr lang="pl-PL" sz="2000" err="1"/>
              <a:t>Production</a:t>
            </a:r>
            <a:r>
              <a:rPr lang="pl-PL" sz="2000"/>
              <a:t> </a:t>
            </a:r>
            <a:r>
              <a:rPr lang="pl-PL" sz="2000" err="1"/>
              <a:t>Research</a:t>
            </a:r>
            <a:br>
              <a:rPr lang="pl-PL" sz="2000"/>
            </a:br>
            <a:r>
              <a:rPr lang="pl-PL" sz="2000" err="1"/>
              <a:t>Polymers</a:t>
            </a:r>
            <a:br>
              <a:rPr lang="pl-PL" sz="2000"/>
            </a:br>
            <a:r>
              <a:rPr lang="pl-PL" sz="2000"/>
              <a:t>Prawo w Działaniu</a:t>
            </a:r>
            <a:br>
              <a:rPr lang="pl-PL" sz="2000"/>
            </a:br>
            <a:r>
              <a:rPr lang="pl-PL" sz="2000" err="1"/>
              <a:t>Scientific</a:t>
            </a:r>
            <a:r>
              <a:rPr lang="pl-PL" sz="2000"/>
              <a:t> </a:t>
            </a:r>
            <a:r>
              <a:rPr lang="pl-PL" sz="2000" err="1"/>
              <a:t>Journal</a:t>
            </a:r>
            <a:r>
              <a:rPr lang="pl-PL" sz="2000"/>
              <a:t> of </a:t>
            </a:r>
            <a:r>
              <a:rPr lang="pl-PL" sz="2000" err="1"/>
              <a:t>Silesian</a:t>
            </a:r>
            <a:r>
              <a:rPr lang="pl-PL" sz="2000"/>
              <a:t> University of Technology. Series Transport</a:t>
            </a:r>
            <a:br>
              <a:rPr lang="pl-PL" sz="2000"/>
            </a:br>
            <a:r>
              <a:rPr lang="pl-PL" sz="2000" err="1"/>
              <a:t>Sensors</a:t>
            </a:r>
            <a:br>
              <a:rPr lang="pl-PL" sz="2000"/>
            </a:br>
            <a:r>
              <a:rPr lang="pl-PL" sz="2000" err="1"/>
              <a:t>Sustainability</a:t>
            </a:r>
            <a:endParaRPr lang="pl-PL" sz="200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2933792-FC0C-CAA7-ADB7-88734C6328D4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Publikacje 100+ punktowe - czasopisma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56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2C7D21-E1E7-4D72-4566-F77EBBDD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14" y="2356699"/>
            <a:ext cx="2002388" cy="2745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B231F-92B7-5772-D8EB-2067745D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03" y="2356697"/>
            <a:ext cx="1916428" cy="2745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EB2FA3-6017-EC22-6559-6424C07D4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952" y="2356697"/>
            <a:ext cx="1832550" cy="2745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C7924FF-7133-8EDD-752F-88E41194C6EC}"/>
              </a:ext>
            </a:extLst>
          </p:cNvPr>
          <p:cNvSpPr txBox="1"/>
          <p:nvPr/>
        </p:nvSpPr>
        <p:spPr>
          <a:xfrm>
            <a:off x="268577" y="1217131"/>
            <a:ext cx="72690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rgbClr val="002060"/>
                </a:solidFill>
                <a:latin typeface="+mj-lt"/>
                <a:ea typeface="Montserrat"/>
                <a:cs typeface="Montserrat"/>
              </a:rPr>
              <a:t>Monografie 2025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5B2C4FA-3401-EB7D-39A1-BD452574C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750" y="2356696"/>
            <a:ext cx="1953815" cy="2745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4AC8F9-960B-5B3E-C66C-48C541E92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515" y="2356696"/>
            <a:ext cx="1813617" cy="2745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292139"/>
      </p:ext>
    </p:extLst>
  </p:cSld>
  <p:clrMapOvr>
    <a:masterClrMapping/>
  </p:clrMapOvr>
</p:sld>
</file>

<file path=ppt/theme/theme1.xml><?xml version="1.0" encoding="utf-8"?>
<a:theme xmlns:a="http://schemas.openxmlformats.org/drawingml/2006/main" name="2_Motyw pakietu Office">
  <a:themeElements>
    <a:clrScheme name="1_Motyw pakietu Office">
      <a:dk1>
        <a:srgbClr val="000000"/>
      </a:dk1>
      <a:lt1>
        <a:srgbClr val="00628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ojekt niestandardowy">
  <a:themeElements>
    <a:clrScheme name="Projekt niestandardow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Projekt niestandardow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ojekt niestandardow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a37bcb-ba08-4de3-9acf-442e92b68efa">
      <Terms xmlns="http://schemas.microsoft.com/office/infopath/2007/PartnerControls"/>
    </lcf76f155ced4ddcb4097134ff3c332f>
    <TaxCatchAll xmlns="5f6289cb-e7f8-4675-9edd-4cc22da753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2D6F56627A12449FFD58884D224D32" ma:contentTypeVersion="11" ma:contentTypeDescription="Create a new document." ma:contentTypeScope="" ma:versionID="c05366acb02073c4bdd0bc73e87bd713">
  <xsd:schema xmlns:xsd="http://www.w3.org/2001/XMLSchema" xmlns:xs="http://www.w3.org/2001/XMLSchema" xmlns:p="http://schemas.microsoft.com/office/2006/metadata/properties" xmlns:ns2="fda37bcb-ba08-4de3-9acf-442e92b68efa" xmlns:ns3="5f6289cb-e7f8-4675-9edd-4cc22da7534b" targetNamespace="http://schemas.microsoft.com/office/2006/metadata/properties" ma:root="true" ma:fieldsID="5fdfbc9be99a89fc279b83a1a74a81e6" ns2:_="" ns3:_="">
    <xsd:import namespace="fda37bcb-ba08-4de3-9acf-442e92b68efa"/>
    <xsd:import namespace="5f6289cb-e7f8-4675-9edd-4cc22da753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37bcb-ba08-4de3-9acf-442e92b68e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4df37-903f-415b-817d-12eb03f331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289cb-e7f8-4675-9edd-4cc22da7534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ca672c-1b11-4a8f-ab3e-74bbc39853d5}" ma:internalName="TaxCatchAll" ma:showField="CatchAllData" ma:web="5f6289cb-e7f8-4675-9edd-4cc22da75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F55894-8254-423C-8B55-D8B5BA9232EB}">
  <ds:schemaRefs>
    <ds:schemaRef ds:uri="5f6289cb-e7f8-4675-9edd-4cc22da7534b"/>
    <ds:schemaRef ds:uri="6b2759cc-f7ae-4a09-b289-fbf5565fab1b"/>
    <ds:schemaRef ds:uri="8f46aa33-860f-4700-8b7b-e68940ea9acb"/>
    <ds:schemaRef ds:uri="fda37bcb-ba08-4de3-9acf-442e92b68e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D388CE-39F3-4CF5-B8E4-B7A77BF50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BA06E0-1824-4AAF-93E3-A92836751B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a37bcb-ba08-4de3-9acf-442e92b68efa"/>
    <ds:schemaRef ds:uri="5f6289cb-e7f8-4675-9edd-4cc22da753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78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2_Motyw pakietu Office</vt:lpstr>
      <vt:lpstr>Projekt niestandardowy</vt:lpstr>
      <vt:lpstr>Wydział Inżynierii Zarządzania  podsumowanie roku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Wesołych Świąt  i  szczęśliwego Nowego Roku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Sylwia Derbich</dc:creator>
  <cp:revision>26</cp:revision>
  <cp:lastPrinted>2024-12-15T07:47:46Z</cp:lastPrinted>
  <dcterms:created xsi:type="dcterms:W3CDTF">2024-12-05T12:36:00Z</dcterms:created>
  <dcterms:modified xsi:type="dcterms:W3CDTF">2025-12-18T09:43:54Z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0x010100152D6F56627A12449FFD58884D224D32</vt:lpwstr>
  </property>
  <property fmtid="{D5CDD505-2E9C-101B-9397-08002B2CF9AE}" pid="3" name="MediaServiceImageTags">
    <vt:lpwstr/>
  </property>
</Properties>
</file>